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drawings/drawing1.xml" ContentType="application/vnd.openxmlformats-officedocument.drawingml.chartshapes+xml"/>
  <Override PartName="/ppt/charts/chart5.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8"/>
  </p:notesMasterIdLst>
  <p:sldIdLst>
    <p:sldId id="256" r:id="rId2"/>
    <p:sldId id="1712" r:id="rId3"/>
    <p:sldId id="1708" r:id="rId4"/>
    <p:sldId id="1709" r:id="rId5"/>
    <p:sldId id="1710" r:id="rId6"/>
    <p:sldId id="1711" r:id="rId7"/>
    <p:sldId id="1714" r:id="rId8"/>
    <p:sldId id="1715" r:id="rId9"/>
    <p:sldId id="1716" r:id="rId10"/>
    <p:sldId id="1717" r:id="rId11"/>
    <p:sldId id="1745" r:id="rId12"/>
    <p:sldId id="1746" r:id="rId13"/>
    <p:sldId id="1719" r:id="rId14"/>
    <p:sldId id="1720" r:id="rId15"/>
    <p:sldId id="262" r:id="rId16"/>
    <p:sldId id="1721" r:id="rId17"/>
    <p:sldId id="344" r:id="rId18"/>
    <p:sldId id="1722" r:id="rId19"/>
    <p:sldId id="1723" r:id="rId20"/>
    <p:sldId id="1724" r:id="rId21"/>
    <p:sldId id="1725" r:id="rId22"/>
    <p:sldId id="1744" r:id="rId23"/>
    <p:sldId id="1726" r:id="rId24"/>
    <p:sldId id="345" r:id="rId25"/>
    <p:sldId id="346" r:id="rId26"/>
    <p:sldId id="347" r:id="rId27"/>
    <p:sldId id="348" r:id="rId28"/>
    <p:sldId id="353" r:id="rId29"/>
    <p:sldId id="355" r:id="rId30"/>
    <p:sldId id="357" r:id="rId31"/>
    <p:sldId id="1705" r:id="rId32"/>
    <p:sldId id="1706" r:id="rId33"/>
    <p:sldId id="356" r:id="rId34"/>
    <p:sldId id="1718" r:id="rId35"/>
    <p:sldId id="334" r:id="rId36"/>
    <p:sldId id="1748" r:id="rId37"/>
    <p:sldId id="1737" r:id="rId38"/>
    <p:sldId id="1738" r:id="rId39"/>
    <p:sldId id="1739" r:id="rId40"/>
    <p:sldId id="1740" r:id="rId41"/>
    <p:sldId id="1731" r:id="rId42"/>
    <p:sldId id="1732" r:id="rId43"/>
    <p:sldId id="1730" r:id="rId44"/>
    <p:sldId id="1734" r:id="rId45"/>
    <p:sldId id="351" r:id="rId46"/>
    <p:sldId id="1747" r:id="rId47"/>
    <p:sldId id="1727" r:id="rId48"/>
    <p:sldId id="1728" r:id="rId49"/>
    <p:sldId id="1729" r:id="rId50"/>
    <p:sldId id="367" r:id="rId51"/>
    <p:sldId id="366" r:id="rId52"/>
    <p:sldId id="1741" r:id="rId53"/>
    <p:sldId id="413" r:id="rId54"/>
    <p:sldId id="352" r:id="rId55"/>
    <p:sldId id="270" r:id="rId56"/>
    <p:sldId id="258" r:id="rId57"/>
    <p:sldId id="282" r:id="rId58"/>
    <p:sldId id="1749" r:id="rId59"/>
    <p:sldId id="264" r:id="rId60"/>
    <p:sldId id="263" r:id="rId61"/>
    <p:sldId id="266" r:id="rId62"/>
    <p:sldId id="414" r:id="rId63"/>
    <p:sldId id="268" r:id="rId64"/>
    <p:sldId id="284" r:id="rId65"/>
    <p:sldId id="310" r:id="rId66"/>
    <p:sldId id="1759" r:id="rId67"/>
    <p:sldId id="320" r:id="rId68"/>
    <p:sldId id="1707" r:id="rId69"/>
    <p:sldId id="260" r:id="rId70"/>
    <p:sldId id="1751" r:id="rId71"/>
    <p:sldId id="1752" r:id="rId72"/>
    <p:sldId id="1753" r:id="rId73"/>
    <p:sldId id="1754" r:id="rId74"/>
    <p:sldId id="280" r:id="rId75"/>
    <p:sldId id="1755" r:id="rId76"/>
    <p:sldId id="273" r:id="rId77"/>
    <p:sldId id="271" r:id="rId78"/>
    <p:sldId id="272" r:id="rId79"/>
    <p:sldId id="274" r:id="rId80"/>
    <p:sldId id="1756" r:id="rId81"/>
    <p:sldId id="1757" r:id="rId82"/>
    <p:sldId id="276" r:id="rId83"/>
    <p:sldId id="277" r:id="rId84"/>
    <p:sldId id="278" r:id="rId85"/>
    <p:sldId id="279" r:id="rId86"/>
    <p:sldId id="1758"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2" autoAdjust="0"/>
    <p:restoredTop sz="94660"/>
  </p:normalViewPr>
  <p:slideViewPr>
    <p:cSldViewPr snapToGrid="0">
      <p:cViewPr>
        <p:scale>
          <a:sx n="74" d="100"/>
          <a:sy n="74" d="100"/>
        </p:scale>
        <p:origin x="18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Placebo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Eptinezumab</c:v>
                </c:pt>
                <c:pt idx="1">
                  <c:v>Erenumab</c:v>
                </c:pt>
                <c:pt idx="2">
                  <c:v>Fremanezumab</c:v>
                </c:pt>
                <c:pt idx="3">
                  <c:v>Galcanezumab</c:v>
                </c:pt>
                <c:pt idx="4">
                  <c:v>BTX-A</c:v>
                </c:pt>
                <c:pt idx="5">
                  <c:v>Topiramate</c:v>
                </c:pt>
              </c:strCache>
            </c:strRef>
          </c:cat>
          <c:val>
            <c:numRef>
              <c:f>Sheet1!$B$2:$B$7</c:f>
              <c:numCache>
                <c:formatCode>General</c:formatCode>
                <c:ptCount val="6"/>
                <c:pt idx="0">
                  <c:v>41</c:v>
                </c:pt>
                <c:pt idx="1">
                  <c:v>23</c:v>
                </c:pt>
                <c:pt idx="2">
                  <c:v>18</c:v>
                </c:pt>
                <c:pt idx="3">
                  <c:v>16</c:v>
                </c:pt>
                <c:pt idx="4">
                  <c:v>36</c:v>
                </c:pt>
                <c:pt idx="5">
                  <c:v>28</c:v>
                </c:pt>
              </c:numCache>
            </c:numRef>
          </c:val>
          <c:extLst>
            <c:ext xmlns:c16="http://schemas.microsoft.com/office/drawing/2014/chart" uri="{C3380CC4-5D6E-409C-BE32-E72D297353CC}">
              <c16:uniqueId val="{00000000-1CD5-4117-8ED8-348822E8B5EA}"/>
            </c:ext>
          </c:extLst>
        </c:ser>
        <c:ser>
          <c:idx val="1"/>
          <c:order val="1"/>
          <c:tx>
            <c:strRef>
              <c:f>Sheet1!$C$1</c:f>
              <c:strCache>
                <c:ptCount val="1"/>
                <c:pt idx="0">
                  <c:v>Active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Eptinezumab</c:v>
                </c:pt>
                <c:pt idx="1">
                  <c:v>Erenumab</c:v>
                </c:pt>
                <c:pt idx="2">
                  <c:v>Fremanezumab</c:v>
                </c:pt>
                <c:pt idx="3">
                  <c:v>Galcanezumab</c:v>
                </c:pt>
                <c:pt idx="4">
                  <c:v>BTX-A</c:v>
                </c:pt>
                <c:pt idx="5">
                  <c:v>Topiramate</c:v>
                </c:pt>
              </c:strCache>
            </c:strRef>
          </c:cat>
          <c:val>
            <c:numRef>
              <c:f>Sheet1!$C$2:$C$7</c:f>
              <c:numCache>
                <c:formatCode>General</c:formatCode>
                <c:ptCount val="6"/>
                <c:pt idx="0">
                  <c:v>57</c:v>
                </c:pt>
                <c:pt idx="1">
                  <c:v>40</c:v>
                </c:pt>
                <c:pt idx="2">
                  <c:v>41</c:v>
                </c:pt>
                <c:pt idx="3">
                  <c:v>28</c:v>
                </c:pt>
                <c:pt idx="4">
                  <c:v>48</c:v>
                </c:pt>
                <c:pt idx="5">
                  <c:v>38</c:v>
                </c:pt>
              </c:numCache>
            </c:numRef>
          </c:val>
          <c:extLst>
            <c:ext xmlns:c16="http://schemas.microsoft.com/office/drawing/2014/chart" uri="{C3380CC4-5D6E-409C-BE32-E72D297353CC}">
              <c16:uniqueId val="{00000001-1CD5-4117-8ED8-348822E8B5EA}"/>
            </c:ext>
          </c:extLst>
        </c:ser>
        <c:dLbls>
          <c:dLblPos val="outEnd"/>
          <c:showLegendKey val="0"/>
          <c:showVal val="1"/>
          <c:showCatName val="0"/>
          <c:showSerName val="0"/>
          <c:showPercent val="0"/>
          <c:showBubbleSize val="0"/>
        </c:dLbls>
        <c:gapWidth val="61"/>
        <c:axId val="1106576784"/>
        <c:axId val="1106576128"/>
      </c:barChart>
      <c:catAx>
        <c:axId val="1106576784"/>
        <c:scaling>
          <c:orientation val="minMax"/>
        </c:scaling>
        <c:delete val="0"/>
        <c:axPos val="b"/>
        <c:numFmt formatCode="General" sourceLinked="1"/>
        <c:majorTickMark val="none"/>
        <c:minorTickMark val="none"/>
        <c:tickLblPos val="nextTo"/>
        <c:spPr>
          <a:solidFill>
            <a:schemeClr val="bg1"/>
          </a:solid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Arial Narrow" panose="020B0606020202030204" pitchFamily="34" charset="0"/>
                <a:ea typeface="+mn-ea"/>
                <a:cs typeface="+mn-cs"/>
              </a:defRPr>
            </a:pPr>
            <a:endParaRPr lang="en-US"/>
          </a:p>
        </c:txPr>
        <c:crossAx val="1106576128"/>
        <c:crosses val="autoZero"/>
        <c:auto val="1"/>
        <c:lblAlgn val="ctr"/>
        <c:lblOffset val="100"/>
        <c:noMultiLvlLbl val="0"/>
      </c:catAx>
      <c:valAx>
        <c:axId val="1106576128"/>
        <c:scaling>
          <c:orientation val="minMax"/>
          <c:max val="80"/>
        </c:scaling>
        <c:delete val="0"/>
        <c:axPos val="l"/>
        <c:majorGridlines>
          <c:spPr>
            <a:ln w="9525" cap="flat" cmpd="sng" algn="ctr">
              <a:no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srgbClr val="404040">
                        <a:lumMod val="65000"/>
                        <a:lumOff val="35000"/>
                      </a:srgbClr>
                    </a:solidFill>
                    <a:latin typeface="+mn-lt"/>
                    <a:ea typeface="+mn-ea"/>
                    <a:cs typeface="+mn-cs"/>
                  </a:defRPr>
                </a:pPr>
                <a:r>
                  <a:rPr lang="en-GB" sz="1200" dirty="0">
                    <a:solidFill>
                      <a:schemeClr val="tx1"/>
                    </a:solidFill>
                    <a:latin typeface="Arial Narrow" panose="020B0606020202030204" pitchFamily="34" charset="0"/>
                  </a:rPr>
                  <a:t>≥50% Response Migraine Days</a:t>
                </a:r>
              </a:p>
            </c:rich>
          </c:tx>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srgbClr val="404040">
                      <a:lumMod val="65000"/>
                      <a:lumOff val="35000"/>
                    </a:srgbClr>
                  </a:solidFill>
                  <a:latin typeface="+mn-lt"/>
                  <a:ea typeface="+mn-ea"/>
                  <a:cs typeface="+mn-cs"/>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1" i="0" u="none" strike="noStrike" kern="1200" baseline="0">
                <a:solidFill>
                  <a:schemeClr val="tx1"/>
                </a:solidFill>
                <a:latin typeface="Arial Narrow" panose="020B0606020202030204" pitchFamily="34" charset="0"/>
                <a:ea typeface="+mn-ea"/>
                <a:cs typeface="+mn-cs"/>
              </a:defRPr>
            </a:pPr>
            <a:endParaRPr lang="en-US"/>
          </a:p>
        </c:txPr>
        <c:crossAx val="1106576784"/>
        <c:crosses val="autoZero"/>
        <c:crossBetween val="between"/>
      </c:valAx>
      <c:spPr>
        <a:noFill/>
        <a:ln>
          <a:noFill/>
        </a:ln>
        <a:effectLst/>
      </c:spPr>
    </c:plotArea>
    <c:legend>
      <c:legendPos val="b"/>
      <c:layout>
        <c:manualLayout>
          <c:xMode val="edge"/>
          <c:yMode val="edge"/>
          <c:x val="0.27670050316997352"/>
          <c:y val="6.6161163275829479E-2"/>
          <c:w val="0.18490180607417123"/>
          <c:h val="7.2266851334841758E-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Placebo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Eptinezumab</c:v>
                </c:pt>
                <c:pt idx="1">
                  <c:v>Erenumab</c:v>
                </c:pt>
                <c:pt idx="2">
                  <c:v>Fremanezumab</c:v>
                </c:pt>
                <c:pt idx="3">
                  <c:v>Galcanezumab</c:v>
                </c:pt>
                <c:pt idx="4">
                  <c:v>BTX-A</c:v>
                </c:pt>
                <c:pt idx="5">
                  <c:v>Topiramate</c:v>
                </c:pt>
              </c:strCache>
            </c:strRef>
          </c:cat>
          <c:val>
            <c:numRef>
              <c:f>Sheet1!$B$2:$B$7</c:f>
              <c:numCache>
                <c:formatCode>General</c:formatCode>
                <c:ptCount val="6"/>
                <c:pt idx="0">
                  <c:v>41</c:v>
                </c:pt>
                <c:pt idx="1">
                  <c:v>23</c:v>
                </c:pt>
                <c:pt idx="2">
                  <c:v>18</c:v>
                </c:pt>
                <c:pt idx="3">
                  <c:v>16</c:v>
                </c:pt>
                <c:pt idx="4">
                  <c:v>36</c:v>
                </c:pt>
                <c:pt idx="5">
                  <c:v>28</c:v>
                </c:pt>
              </c:numCache>
            </c:numRef>
          </c:val>
          <c:extLst>
            <c:ext xmlns:c16="http://schemas.microsoft.com/office/drawing/2014/chart" uri="{C3380CC4-5D6E-409C-BE32-E72D297353CC}">
              <c16:uniqueId val="{00000000-1CD5-4117-8ED8-348822E8B5EA}"/>
            </c:ext>
          </c:extLst>
        </c:ser>
        <c:ser>
          <c:idx val="1"/>
          <c:order val="1"/>
          <c:tx>
            <c:strRef>
              <c:f>Sheet1!$C$1</c:f>
              <c:strCache>
                <c:ptCount val="1"/>
                <c:pt idx="0">
                  <c:v>Active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Eptinezumab</c:v>
                </c:pt>
                <c:pt idx="1">
                  <c:v>Erenumab</c:v>
                </c:pt>
                <c:pt idx="2">
                  <c:v>Fremanezumab</c:v>
                </c:pt>
                <c:pt idx="3">
                  <c:v>Galcanezumab</c:v>
                </c:pt>
                <c:pt idx="4">
                  <c:v>BTX-A</c:v>
                </c:pt>
                <c:pt idx="5">
                  <c:v>Topiramate</c:v>
                </c:pt>
              </c:strCache>
            </c:strRef>
          </c:cat>
          <c:val>
            <c:numRef>
              <c:f>Sheet1!$C$2:$C$7</c:f>
              <c:numCache>
                <c:formatCode>General</c:formatCode>
                <c:ptCount val="6"/>
                <c:pt idx="0">
                  <c:v>57</c:v>
                </c:pt>
                <c:pt idx="1">
                  <c:v>40</c:v>
                </c:pt>
                <c:pt idx="2">
                  <c:v>41</c:v>
                </c:pt>
                <c:pt idx="3">
                  <c:v>28</c:v>
                </c:pt>
                <c:pt idx="4">
                  <c:v>48</c:v>
                </c:pt>
                <c:pt idx="5">
                  <c:v>38</c:v>
                </c:pt>
              </c:numCache>
            </c:numRef>
          </c:val>
          <c:extLst>
            <c:ext xmlns:c16="http://schemas.microsoft.com/office/drawing/2014/chart" uri="{C3380CC4-5D6E-409C-BE32-E72D297353CC}">
              <c16:uniqueId val="{00000001-1CD5-4117-8ED8-348822E8B5EA}"/>
            </c:ext>
          </c:extLst>
        </c:ser>
        <c:dLbls>
          <c:dLblPos val="outEnd"/>
          <c:showLegendKey val="0"/>
          <c:showVal val="1"/>
          <c:showCatName val="0"/>
          <c:showSerName val="0"/>
          <c:showPercent val="0"/>
          <c:showBubbleSize val="0"/>
        </c:dLbls>
        <c:gapWidth val="61"/>
        <c:axId val="1106576784"/>
        <c:axId val="1106576128"/>
      </c:barChart>
      <c:catAx>
        <c:axId val="1106576784"/>
        <c:scaling>
          <c:orientation val="minMax"/>
        </c:scaling>
        <c:delete val="0"/>
        <c:axPos val="b"/>
        <c:numFmt formatCode="General" sourceLinked="1"/>
        <c:majorTickMark val="none"/>
        <c:minorTickMark val="none"/>
        <c:tickLblPos val="nextTo"/>
        <c:spPr>
          <a:solidFill>
            <a:schemeClr val="bg1"/>
          </a:solid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Arial Narrow" panose="020B0606020202030204" pitchFamily="34" charset="0"/>
                <a:ea typeface="+mn-ea"/>
                <a:cs typeface="+mn-cs"/>
              </a:defRPr>
            </a:pPr>
            <a:endParaRPr lang="en-US"/>
          </a:p>
        </c:txPr>
        <c:crossAx val="1106576128"/>
        <c:crosses val="autoZero"/>
        <c:auto val="1"/>
        <c:lblAlgn val="ctr"/>
        <c:lblOffset val="100"/>
        <c:noMultiLvlLbl val="0"/>
      </c:catAx>
      <c:valAx>
        <c:axId val="1106576128"/>
        <c:scaling>
          <c:orientation val="minMax"/>
          <c:max val="80"/>
        </c:scaling>
        <c:delete val="0"/>
        <c:axPos val="l"/>
        <c:majorGridlines>
          <c:spPr>
            <a:ln w="9525" cap="flat" cmpd="sng" algn="ctr">
              <a:no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srgbClr val="404040">
                        <a:lumMod val="65000"/>
                        <a:lumOff val="35000"/>
                      </a:srgbClr>
                    </a:solidFill>
                    <a:latin typeface="+mn-lt"/>
                    <a:ea typeface="+mn-ea"/>
                    <a:cs typeface="+mn-cs"/>
                  </a:defRPr>
                </a:pPr>
                <a:r>
                  <a:rPr lang="en-GB" sz="1200" dirty="0">
                    <a:solidFill>
                      <a:schemeClr val="tx1"/>
                    </a:solidFill>
                    <a:latin typeface="Arial Narrow" panose="020B0606020202030204" pitchFamily="34" charset="0"/>
                  </a:rPr>
                  <a:t>≥50% Response Migraine Days</a:t>
                </a:r>
              </a:p>
            </c:rich>
          </c:tx>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srgbClr val="404040">
                      <a:lumMod val="65000"/>
                      <a:lumOff val="35000"/>
                    </a:srgbClr>
                  </a:solidFill>
                  <a:latin typeface="+mn-lt"/>
                  <a:ea typeface="+mn-ea"/>
                  <a:cs typeface="+mn-cs"/>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1" i="0" u="none" strike="noStrike" kern="1200" baseline="0">
                <a:solidFill>
                  <a:schemeClr val="tx1"/>
                </a:solidFill>
                <a:latin typeface="Arial Narrow" panose="020B0606020202030204" pitchFamily="34" charset="0"/>
                <a:ea typeface="+mn-ea"/>
                <a:cs typeface="+mn-cs"/>
              </a:defRPr>
            </a:pPr>
            <a:endParaRPr lang="en-US"/>
          </a:p>
        </c:txPr>
        <c:crossAx val="1106576784"/>
        <c:crosses val="autoZero"/>
        <c:crossBetween val="between"/>
      </c:valAx>
      <c:spPr>
        <a:noFill/>
        <a:ln>
          <a:noFill/>
        </a:ln>
        <a:effectLst/>
      </c:spPr>
    </c:plotArea>
    <c:legend>
      <c:legendPos val="b"/>
      <c:layout>
        <c:manualLayout>
          <c:xMode val="edge"/>
          <c:yMode val="edge"/>
          <c:x val="0.27670050316997352"/>
          <c:y val="6.6161163275829479E-2"/>
          <c:w val="0.18490180607417123"/>
          <c:h val="7.2266851334841758E-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838321892455699"/>
          <c:y val="0.17077474618312699"/>
          <c:w val="0.78724037620297505"/>
          <c:h val="0.63897082181279297"/>
        </c:manualLayout>
      </c:layout>
      <c:barChart>
        <c:barDir val="col"/>
        <c:grouping val="clustered"/>
        <c:varyColors val="0"/>
        <c:ser>
          <c:idx val="0"/>
          <c:order val="0"/>
          <c:tx>
            <c:strRef>
              <c:f>Sheet1!$B$1</c:f>
              <c:strCache>
                <c:ptCount val="1"/>
                <c:pt idx="0">
                  <c:v>Baseline</c:v>
                </c:pt>
              </c:strCache>
            </c:strRef>
          </c:tx>
          <c:spPr>
            <a:solidFill>
              <a:srgbClr val="44546A"/>
            </a:solidFill>
            <a:ln>
              <a:noFill/>
            </a:ln>
            <a:effectLst/>
            <a:scene3d>
              <a:camera prst="orthographicFront"/>
              <a:lightRig rig="threePt" dir="t"/>
            </a:scene3d>
            <a:sp3d>
              <a:bevelT/>
            </a:sp3d>
          </c:spPr>
          <c:invertIfNegative val="0"/>
          <c:dLbls>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0-1CFB-4211-8E80-198A6403DE3D}"/>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plus"/>
            <c:errValType val="cust"/>
            <c:noEndCap val="0"/>
            <c:plus>
              <c:numRef>
                <c:f>Sheet1!$F$6:$F$7</c:f>
                <c:numCache>
                  <c:formatCode>General</c:formatCode>
                  <c:ptCount val="2"/>
                  <c:pt idx="0">
                    <c:v>1.750089283436705</c:v>
                  </c:pt>
                  <c:pt idx="1">
                    <c:v>1.8362098645488938</c:v>
                  </c:pt>
                </c:numCache>
              </c:numRef>
            </c:plus>
            <c:minus>
              <c:numLit>
                <c:formatCode>General</c:formatCode>
                <c:ptCount val="1"/>
                <c:pt idx="0">
                  <c:v>1</c:v>
                </c:pt>
              </c:numLit>
            </c:minus>
            <c:spPr>
              <a:noFill/>
              <a:ln w="9525" cap="flat" cmpd="sng" algn="ctr">
                <a:solidFill>
                  <a:schemeClr val="tx2"/>
                </a:solidFill>
                <a:round/>
              </a:ln>
              <a:effectLst/>
            </c:spPr>
          </c:errBars>
          <c:cat>
            <c:strRef>
              <c:f>Sheet1!$A$2:$A$3</c:f>
              <c:strCache>
                <c:ptCount val="2"/>
                <c:pt idx="0">
                  <c:v>SoC plus nVNS
(N=45)</c:v>
                </c:pt>
                <c:pt idx="1">
                  <c:v>SoC Alone
(N=48)</c:v>
                </c:pt>
              </c:strCache>
            </c:strRef>
          </c:cat>
          <c:val>
            <c:numRef>
              <c:f>Sheet1!$B$2:$B$3</c:f>
              <c:numCache>
                <c:formatCode>General</c:formatCode>
                <c:ptCount val="2"/>
                <c:pt idx="0">
                  <c:v>15.9</c:v>
                </c:pt>
                <c:pt idx="1">
                  <c:v>16.600000000000001</c:v>
                </c:pt>
              </c:numCache>
            </c:numRef>
          </c:val>
          <c:extLst>
            <c:ext xmlns:c16="http://schemas.microsoft.com/office/drawing/2014/chart" uri="{C3380CC4-5D6E-409C-BE32-E72D297353CC}">
              <c16:uniqueId val="{00000001-1CFB-4211-8E80-198A6403DE3D}"/>
            </c:ext>
          </c:extLst>
        </c:ser>
        <c:ser>
          <c:idx val="1"/>
          <c:order val="1"/>
          <c:tx>
            <c:strRef>
              <c:f>Sheet1!$C$1</c:f>
              <c:strCache>
                <c:ptCount val="1"/>
                <c:pt idx="0">
                  <c:v>Randomized Phase</c:v>
                </c:pt>
              </c:strCache>
            </c:strRef>
          </c:tx>
          <c:spPr>
            <a:solidFill>
              <a:srgbClr val="ED7D31"/>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Tahoma" panose="020B0604030504040204" pitchFamily="34" charset="0"/>
                    <a:ea typeface="Tahoma" panose="020B0604030504040204" pitchFamily="34" charset="0"/>
                    <a:cs typeface="Tahoma" panose="020B060403050404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plus"/>
            <c:errValType val="cust"/>
            <c:noEndCap val="0"/>
            <c:plus>
              <c:numRef>
                <c:f>Sheet1!$G$6:$G$7</c:f>
                <c:numCache>
                  <c:formatCode>General</c:formatCode>
                  <c:ptCount val="2"/>
                  <c:pt idx="0">
                    <c:v>1.361180553784104</c:v>
                  </c:pt>
                  <c:pt idx="1">
                    <c:v>1.3887301496588271</c:v>
                  </c:pt>
                </c:numCache>
              </c:numRef>
            </c:plus>
            <c:minus>
              <c:numLit>
                <c:formatCode>General</c:formatCode>
                <c:ptCount val="1"/>
                <c:pt idx="0">
                  <c:v>1</c:v>
                </c:pt>
              </c:numLit>
            </c:minus>
            <c:spPr>
              <a:noFill/>
              <a:ln w="9525" cap="flat" cmpd="sng" algn="ctr">
                <a:solidFill>
                  <a:schemeClr val="tx2"/>
                </a:solidFill>
                <a:round/>
              </a:ln>
              <a:effectLst/>
            </c:spPr>
          </c:errBars>
          <c:cat>
            <c:strRef>
              <c:f>Sheet1!$A$2:$A$3</c:f>
              <c:strCache>
                <c:ptCount val="2"/>
                <c:pt idx="0">
                  <c:v>SoC plus nVNS
(N=45)</c:v>
                </c:pt>
                <c:pt idx="1">
                  <c:v>SoC Alone
(N=48)</c:v>
                </c:pt>
              </c:strCache>
            </c:strRef>
          </c:cat>
          <c:val>
            <c:numRef>
              <c:f>Sheet1!$C$2:$C$3</c:f>
              <c:numCache>
                <c:formatCode>General</c:formatCode>
                <c:ptCount val="2"/>
                <c:pt idx="0" formatCode="0.0">
                  <c:v>9</c:v>
                </c:pt>
                <c:pt idx="1">
                  <c:v>14.6</c:v>
                </c:pt>
              </c:numCache>
            </c:numRef>
          </c:val>
          <c:extLst>
            <c:ext xmlns:c16="http://schemas.microsoft.com/office/drawing/2014/chart" uri="{C3380CC4-5D6E-409C-BE32-E72D297353CC}">
              <c16:uniqueId val="{00000002-1CFB-4211-8E80-198A6403DE3D}"/>
            </c:ext>
          </c:extLst>
        </c:ser>
        <c:dLbls>
          <c:showLegendKey val="0"/>
          <c:showVal val="0"/>
          <c:showCatName val="0"/>
          <c:showSerName val="0"/>
          <c:showPercent val="0"/>
          <c:showBubbleSize val="0"/>
        </c:dLbls>
        <c:gapWidth val="100"/>
        <c:overlap val="-10"/>
        <c:axId val="457170128"/>
        <c:axId val="457176008"/>
      </c:barChart>
      <c:catAx>
        <c:axId val="457170128"/>
        <c:scaling>
          <c:orientation val="minMax"/>
        </c:scaling>
        <c:delete val="0"/>
        <c:axPos val="b"/>
        <c:numFmt formatCode="General" sourceLinked="1"/>
        <c:majorTickMark val="out"/>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Tahoma" panose="020B0604030504040204" pitchFamily="34" charset="0"/>
                <a:ea typeface="Tahoma" panose="020B0604030504040204" pitchFamily="34" charset="0"/>
                <a:cs typeface="Tahoma" panose="020B0604030504040204" pitchFamily="34" charset="0"/>
              </a:defRPr>
            </a:pPr>
            <a:endParaRPr lang="en-US"/>
          </a:p>
        </c:txPr>
        <c:crossAx val="457176008"/>
        <c:crosses val="autoZero"/>
        <c:auto val="1"/>
        <c:lblAlgn val="ctr"/>
        <c:lblOffset val="100"/>
        <c:noMultiLvlLbl val="0"/>
      </c:catAx>
      <c:valAx>
        <c:axId val="457176008"/>
        <c:scaling>
          <c:orientation val="minMax"/>
          <c:max val="20"/>
        </c:scaling>
        <c:delete val="0"/>
        <c:axPos val="l"/>
        <c:title>
          <c:tx>
            <c:rich>
              <a:bodyPr rot="-5400000" spcFirstLastPara="1" vertOverflow="ellipsis" vert="horz" wrap="square" anchor="ctr" anchorCtr="1"/>
              <a:lstStyle/>
              <a:p>
                <a:pPr>
                  <a:defRPr sz="1600" b="1" i="0" u="none" strike="noStrike" kern="1200" baseline="0">
                    <a:solidFill>
                      <a:schemeClr val="tx2"/>
                    </a:solidFill>
                    <a:latin typeface="Tahoma" panose="020B0604030504040204" pitchFamily="34" charset="0"/>
                    <a:ea typeface="Tahoma" panose="020B0604030504040204" pitchFamily="34" charset="0"/>
                    <a:cs typeface="Tahoma" panose="020B0604030504040204" pitchFamily="34" charset="0"/>
                  </a:defRPr>
                </a:pPr>
                <a:r>
                  <a:rPr lang="en-US" sz="1600" b="1" dirty="0">
                    <a:solidFill>
                      <a:schemeClr val="tx2"/>
                    </a:solidFill>
                    <a:latin typeface="Tahoma" panose="020B0604030504040204" pitchFamily="34" charset="0"/>
                    <a:ea typeface="Tahoma" panose="020B0604030504040204" pitchFamily="34" charset="0"/>
                    <a:cs typeface="Tahoma" panose="020B0604030504040204" pitchFamily="34" charset="0"/>
                  </a:rPr>
                  <a:t>Number of CH Attacks per Week</a:t>
                </a:r>
              </a:p>
            </c:rich>
          </c:tx>
          <c:layout>
            <c:manualLayout>
              <c:xMode val="edge"/>
              <c:yMode val="edge"/>
              <c:x val="7.0842997269198266E-2"/>
              <c:y val="0.11474863279133582"/>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2"/>
                  </a:solidFill>
                  <a:latin typeface="Tahoma" panose="020B0604030504040204" pitchFamily="34" charset="0"/>
                  <a:ea typeface="Tahoma" panose="020B0604030504040204" pitchFamily="34" charset="0"/>
                  <a:cs typeface="Tahoma" panose="020B0604030504040204" pitchFamily="34" charset="0"/>
                </a:defRPr>
              </a:pPr>
              <a:endParaRPr lang="en-US"/>
            </a:p>
          </c:txPr>
        </c:title>
        <c:numFmt formatCode="General" sourceLinked="1"/>
        <c:majorTickMark val="out"/>
        <c:minorTickMark val="none"/>
        <c:tickLblPos val="nextTo"/>
        <c:spPr>
          <a:noFill/>
          <a:ln w="25400">
            <a:solidFill>
              <a:schemeClr val="tx2"/>
            </a:solidFill>
          </a:ln>
          <a:effectLst/>
        </c:spPr>
        <c:txPr>
          <a:bodyPr rot="-60000000" spcFirstLastPara="1" vertOverflow="ellipsis" vert="horz" wrap="square" anchor="ctr" anchorCtr="1"/>
          <a:lstStyle/>
          <a:p>
            <a:pPr>
              <a:defRPr sz="1400" b="0" i="0" u="none" strike="noStrike" kern="1200" baseline="0">
                <a:solidFill>
                  <a:schemeClr val="tx2"/>
                </a:solidFill>
                <a:latin typeface="Tahoma" panose="020B0604030504040204" pitchFamily="34" charset="0"/>
                <a:ea typeface="Tahoma" panose="020B0604030504040204" pitchFamily="34" charset="0"/>
                <a:cs typeface="Tahoma" panose="020B0604030504040204" pitchFamily="34" charset="0"/>
              </a:defRPr>
            </a:pPr>
            <a:endParaRPr lang="en-US"/>
          </a:p>
        </c:txPr>
        <c:crossAx val="457170128"/>
        <c:crosses val="autoZero"/>
        <c:crossBetween val="between"/>
        <c:majorUnit val="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86388159813357"/>
          <c:y val="2.5110687097942983E-2"/>
          <c:w val="0.82767332432537"/>
          <c:h val="0.77544441844397805"/>
        </c:manualLayout>
      </c:layout>
      <c:barChart>
        <c:barDir val="col"/>
        <c:grouping val="clustered"/>
        <c:varyColors val="0"/>
        <c:ser>
          <c:idx val="0"/>
          <c:order val="0"/>
          <c:tx>
            <c:strRef>
              <c:f>Sheet1!$B$1</c:f>
              <c:strCache>
                <c:ptCount val="1"/>
                <c:pt idx="0">
                  <c:v>FAS Population (N=93)</c:v>
                </c:pt>
              </c:strCache>
            </c:strRef>
          </c:tx>
          <c:spPr>
            <a:ln w="28575" cap="rnd">
              <a:solidFill>
                <a:schemeClr val="tx1"/>
              </a:solidFill>
              <a:round/>
            </a:ln>
            <a:effectLst/>
            <a:scene3d>
              <a:camera prst="orthographicFront"/>
              <a:lightRig rig="threePt" dir="t"/>
            </a:scene3d>
            <a:sp3d>
              <a:bevelT w="190500" h="38100"/>
            </a:sp3d>
          </c:spPr>
          <c:invertIfNegative val="0"/>
          <c:dPt>
            <c:idx val="0"/>
            <c:invertIfNegative val="0"/>
            <c:bubble3D val="0"/>
            <c:spPr>
              <a:solidFill>
                <a:schemeClr val="accent4">
                  <a:lumMod val="75000"/>
                </a:schemeClr>
              </a:solidFill>
              <a:ln w="28575" cap="rnd">
                <a:solidFill>
                  <a:schemeClr val="accent4"/>
                </a:solidFill>
                <a:round/>
              </a:ln>
              <a:effectLst/>
              <a:scene3d>
                <a:camera prst="orthographicFront"/>
                <a:lightRig rig="threePt" dir="t"/>
              </a:scene3d>
              <a:sp3d>
                <a:bevelT w="190500" h="38100"/>
              </a:sp3d>
            </c:spPr>
            <c:extLst>
              <c:ext xmlns:c16="http://schemas.microsoft.com/office/drawing/2014/chart" uri="{C3380CC4-5D6E-409C-BE32-E72D297353CC}">
                <c16:uniqueId val="{00000001-2241-4D36-ABBE-A2D90BD01D32}"/>
              </c:ext>
            </c:extLst>
          </c:dPt>
          <c:dPt>
            <c:idx val="1"/>
            <c:invertIfNegative val="0"/>
            <c:bubble3D val="0"/>
            <c:spPr>
              <a:solidFill>
                <a:schemeClr val="tx1">
                  <a:lumMod val="50000"/>
                </a:schemeClr>
              </a:solidFill>
              <a:ln w="28575" cap="rnd">
                <a:solidFill>
                  <a:schemeClr val="tx1"/>
                </a:solidFill>
                <a:round/>
              </a:ln>
              <a:effectLst/>
              <a:scene3d>
                <a:camera prst="orthographicFront"/>
                <a:lightRig rig="threePt" dir="t"/>
              </a:scene3d>
              <a:sp3d>
                <a:bevelT w="190500" h="38100"/>
              </a:sp3d>
            </c:spPr>
            <c:extLst>
              <c:ext xmlns:c16="http://schemas.microsoft.com/office/drawing/2014/chart" uri="{C3380CC4-5D6E-409C-BE32-E72D297353CC}">
                <c16:uniqueId val="{00000003-2241-4D36-ABBE-A2D90BD01D32}"/>
              </c:ext>
            </c:extLst>
          </c:dPt>
          <c:dPt>
            <c:idx val="2"/>
            <c:invertIfNegative val="0"/>
            <c:bubble3D val="0"/>
            <c:spPr>
              <a:solidFill>
                <a:schemeClr val="tx1">
                  <a:lumMod val="50000"/>
                </a:schemeClr>
              </a:solidFill>
              <a:ln w="28575" cap="rnd">
                <a:solidFill>
                  <a:schemeClr val="tx1"/>
                </a:solidFill>
                <a:round/>
              </a:ln>
              <a:effectLst/>
              <a:scene3d>
                <a:camera prst="orthographicFront"/>
                <a:lightRig rig="threePt" dir="t"/>
              </a:scene3d>
              <a:sp3d>
                <a:bevelT w="190500" h="38100"/>
              </a:sp3d>
            </c:spPr>
            <c:extLst>
              <c:ext xmlns:c16="http://schemas.microsoft.com/office/drawing/2014/chart" uri="{C3380CC4-5D6E-409C-BE32-E72D297353CC}">
                <c16:uniqueId val="{00000005-2241-4D36-ABBE-A2D90BD01D32}"/>
              </c:ext>
            </c:extLst>
          </c:dPt>
          <c:dLbls>
            <c:dLbl>
              <c:idx val="1"/>
              <c:numFmt formatCode="#,##0.0" sourceLinked="0"/>
              <c:spPr/>
              <c:txPr>
                <a:bodyPr/>
                <a:lstStyle/>
                <a:p>
                  <a:pPr>
                    <a:defRPr sz="1400" b="1">
                      <a:solidFill>
                        <a:schemeClr val="bg1"/>
                      </a:solidFill>
                      <a:latin typeface="Tahoma" pitchFamily="34" charset="0"/>
                      <a:ea typeface="Tahoma" pitchFamily="34" charset="0"/>
                      <a:cs typeface="Tahoma" pitchFamily="34" charset="0"/>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3-2241-4D36-ABBE-A2D90BD01D32}"/>
                </c:ext>
              </c:extLst>
            </c:dLbl>
            <c:dLbl>
              <c:idx val="2"/>
              <c:spPr/>
              <c:txPr>
                <a:bodyPr/>
                <a:lstStyle/>
                <a:p>
                  <a:pPr>
                    <a:defRPr sz="1400" b="1">
                      <a:solidFill>
                        <a:schemeClr val="bg1"/>
                      </a:solidFill>
                      <a:latin typeface="Tahoma" pitchFamily="34" charset="0"/>
                      <a:ea typeface="Tahoma" pitchFamily="34" charset="0"/>
                      <a:cs typeface="Tahoma" pitchFamily="34" charset="0"/>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5-2241-4D36-ABBE-A2D90BD01D32}"/>
                </c:ext>
              </c:extLst>
            </c:dLbl>
            <c:spPr>
              <a:noFill/>
              <a:ln>
                <a:noFill/>
              </a:ln>
              <a:effectLst/>
            </c:spPr>
            <c:txPr>
              <a:bodyPr/>
              <a:lstStyle/>
              <a:p>
                <a:pPr>
                  <a:defRPr sz="1400" b="1">
                    <a:latin typeface="Tahoma" pitchFamily="34" charset="0"/>
                    <a:ea typeface="Tahoma" pitchFamily="34" charset="0"/>
                    <a:cs typeface="Tahoma"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plus"/>
            <c:errValType val="cust"/>
            <c:noEndCap val="0"/>
            <c:plus>
              <c:numRef>
                <c:f>Sheet1!$I$2:$I$4</c:f>
                <c:numCache>
                  <c:formatCode>General</c:formatCode>
                  <c:ptCount val="3"/>
                  <c:pt idx="0">
                    <c:v>1.1444444444444446</c:v>
                  </c:pt>
                  <c:pt idx="1">
                    <c:v>0.95555555555555549</c:v>
                  </c:pt>
                  <c:pt idx="2">
                    <c:v>1.1853949933767143</c:v>
                  </c:pt>
                </c:numCache>
              </c:numRef>
            </c:plus>
            <c:minus>
              <c:numLit>
                <c:formatCode>General</c:formatCode>
                <c:ptCount val="1"/>
                <c:pt idx="0">
                  <c:v>1</c:v>
                </c:pt>
              </c:numLit>
            </c:minus>
            <c:spPr>
              <a:noFill/>
              <a:ln w="19050" cap="flat" cmpd="sng" algn="ctr">
                <a:solidFill>
                  <a:schemeClr val="tx1"/>
                </a:solidFill>
                <a:round/>
              </a:ln>
              <a:effectLst/>
            </c:spPr>
          </c:errBars>
          <c:cat>
            <c:strRef>
              <c:f>Sheet1!$A$2:$A$4</c:f>
              <c:strCache>
                <c:ptCount val="3"/>
                <c:pt idx="0">
                  <c:v>Baseline
(n=81)</c:v>
                </c:pt>
                <c:pt idx="1">
                  <c:v>1 Month
(n=81)</c:v>
                </c:pt>
                <c:pt idx="2">
                  <c:v>2 Months
(n=31)</c:v>
                </c:pt>
              </c:strCache>
            </c:strRef>
          </c:cat>
          <c:val>
            <c:numRef>
              <c:f>Sheet1!$B$2:$B$4</c:f>
              <c:numCache>
                <c:formatCode>General</c:formatCode>
                <c:ptCount val="3"/>
                <c:pt idx="0">
                  <c:v>16.100000000000001</c:v>
                </c:pt>
                <c:pt idx="1">
                  <c:v>10</c:v>
                </c:pt>
                <c:pt idx="2">
                  <c:v>7.4</c:v>
                </c:pt>
              </c:numCache>
            </c:numRef>
          </c:val>
          <c:extLst>
            <c:ext xmlns:c16="http://schemas.microsoft.com/office/drawing/2014/chart" uri="{C3380CC4-5D6E-409C-BE32-E72D297353CC}">
              <c16:uniqueId val="{00000006-2241-4D36-ABBE-A2D90BD01D32}"/>
            </c:ext>
          </c:extLst>
        </c:ser>
        <c:dLbls>
          <c:showLegendKey val="0"/>
          <c:showVal val="0"/>
          <c:showCatName val="0"/>
          <c:showSerName val="0"/>
          <c:showPercent val="0"/>
          <c:showBubbleSize val="0"/>
        </c:dLbls>
        <c:gapWidth val="150"/>
        <c:axId val="333340080"/>
        <c:axId val="333339688"/>
      </c:barChart>
      <c:catAx>
        <c:axId val="333340080"/>
        <c:scaling>
          <c:orientation val="minMax"/>
        </c:scaling>
        <c:delete val="0"/>
        <c:axPos val="b"/>
        <c:numFmt formatCode="General" sourceLinked="1"/>
        <c:majorTickMark val="none"/>
        <c:minorTickMark val="none"/>
        <c:tickLblPos val="low"/>
        <c:spPr>
          <a:noFill/>
          <a:ln w="25400" cap="flat" cmpd="sng" algn="ctr">
            <a:solidFill>
              <a:schemeClr val="tx2"/>
            </a:solidFill>
            <a:round/>
          </a:ln>
          <a:effectLst/>
        </c:spPr>
        <c:txPr>
          <a:bodyPr rot="-60000000" vert="horz"/>
          <a:lstStyle/>
          <a:p>
            <a:pPr>
              <a:defRPr sz="1400" b="1">
                <a:solidFill>
                  <a:schemeClr val="tx2"/>
                </a:solidFill>
                <a:latin typeface="Tahoma" panose="020B0604030504040204" pitchFamily="34" charset="0"/>
                <a:ea typeface="Tahoma" panose="020B0604030504040204" pitchFamily="34" charset="0"/>
                <a:cs typeface="Tahoma" panose="020B0604030504040204" pitchFamily="34" charset="0"/>
              </a:defRPr>
            </a:pPr>
            <a:endParaRPr lang="en-US"/>
          </a:p>
        </c:txPr>
        <c:crossAx val="333339688"/>
        <c:crosses val="autoZero"/>
        <c:auto val="1"/>
        <c:lblAlgn val="ctr"/>
        <c:lblOffset val="100"/>
        <c:noMultiLvlLbl val="0"/>
      </c:catAx>
      <c:valAx>
        <c:axId val="333339688"/>
        <c:scaling>
          <c:orientation val="minMax"/>
          <c:max val="20"/>
        </c:scaling>
        <c:delete val="0"/>
        <c:axPos val="l"/>
        <c:numFmt formatCode="General" sourceLinked="1"/>
        <c:majorTickMark val="out"/>
        <c:minorTickMark val="none"/>
        <c:tickLblPos val="nextTo"/>
        <c:spPr>
          <a:noFill/>
          <a:ln w="25400">
            <a:solidFill>
              <a:schemeClr val="tx2"/>
            </a:solidFill>
          </a:ln>
          <a:effectLst/>
        </c:spPr>
        <c:txPr>
          <a:bodyPr rot="-60000000" vert="horz"/>
          <a:lstStyle/>
          <a:p>
            <a:pPr>
              <a:defRPr sz="1400">
                <a:latin typeface="Tahoma" panose="020B0604030504040204" pitchFamily="34" charset="0"/>
                <a:ea typeface="Tahoma" panose="020B0604030504040204" pitchFamily="34" charset="0"/>
                <a:cs typeface="Tahoma" panose="020B0604030504040204" pitchFamily="34" charset="0"/>
              </a:defRPr>
            </a:pPr>
            <a:endParaRPr lang="en-US"/>
          </a:p>
        </c:txPr>
        <c:crossAx val="333340080"/>
        <c:crosses val="autoZero"/>
        <c:crossBetween val="between"/>
        <c:majorUnit val="5"/>
      </c:valAx>
      <c:spPr>
        <a:noFill/>
        <a:ln>
          <a:noFill/>
        </a:ln>
        <a:effectLst/>
      </c:spPr>
    </c:plotArea>
    <c:plotVisOnly val="1"/>
    <c:dispBlanksAs val="gap"/>
    <c:showDLblsOverMax val="0"/>
  </c:chart>
  <c:spPr>
    <a:noFill/>
    <a:ln>
      <a:noFill/>
    </a:ln>
    <a:effectLst/>
  </c:spPr>
  <c:txPr>
    <a:bodyPr/>
    <a:lstStyle/>
    <a:p>
      <a:pPr>
        <a:defRPr>
          <a:solidFill>
            <a:schemeClr val="tx2"/>
          </a:solidFill>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8646038385826802E-2"/>
          <c:y val="0.103207117174759"/>
          <c:w val="0.93635396161417295"/>
          <c:h val="0.69082035701907507"/>
        </c:manualLayout>
      </c:layout>
      <c:barChart>
        <c:barDir val="col"/>
        <c:grouping val="clustered"/>
        <c:varyColors val="0"/>
        <c:ser>
          <c:idx val="0"/>
          <c:order val="0"/>
          <c:tx>
            <c:strRef>
              <c:f>Sheet1!$B$1</c:f>
              <c:strCache>
                <c:ptCount val="1"/>
                <c:pt idx="0">
                  <c:v>Baseline Phase</c:v>
                </c:pt>
              </c:strCache>
            </c:strRef>
          </c:tx>
          <c:spPr>
            <a:solidFill>
              <a:srgbClr val="4B5D73"/>
            </a:solidFill>
            <a:ln>
              <a:solidFill>
                <a:schemeClr val="tx2"/>
              </a:solidFill>
            </a:ln>
            <a:effectLst>
              <a:outerShdw blurRad="50800" dist="38100" dir="2700000" algn="tl" rotWithShape="0">
                <a:prstClr val="black">
                  <a:alpha val="40000"/>
                </a:prstClr>
              </a:outerShdw>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plus"/>
            <c:errValType val="cust"/>
            <c:noEndCap val="0"/>
            <c:plus>
              <c:numRef>
                <c:f>Sheet1!$E$2:$E$3</c:f>
                <c:numCache>
                  <c:formatCode>General</c:formatCode>
                  <c:ptCount val="2"/>
                  <c:pt idx="0">
                    <c:v>4.92</c:v>
                  </c:pt>
                  <c:pt idx="1">
                    <c:v>7.28</c:v>
                  </c:pt>
                </c:numCache>
              </c:numRef>
            </c:plus>
            <c:minus>
              <c:numLit>
                <c:formatCode>General</c:formatCode>
                <c:ptCount val="1"/>
                <c:pt idx="0">
                  <c:v>1</c:v>
                </c:pt>
              </c:numLit>
            </c:minus>
            <c:spPr>
              <a:noFill/>
              <a:ln w="19050" cap="flat" cmpd="sng" algn="ctr">
                <a:solidFill>
                  <a:schemeClr val="tx1"/>
                </a:solidFill>
                <a:round/>
              </a:ln>
              <a:effectLst/>
            </c:spPr>
          </c:errBars>
          <c:cat>
            <c:strRef>
              <c:f>Sheet1!$A$2:$A$3</c:f>
              <c:strCache>
                <c:ptCount val="2"/>
                <c:pt idx="0">
                  <c:v>nVNS (N=26)</c:v>
                </c:pt>
                <c:pt idx="1">
                  <c:v>Sham (N=23)</c:v>
                </c:pt>
              </c:strCache>
            </c:strRef>
          </c:cat>
          <c:val>
            <c:numRef>
              <c:f>Sheet1!$B$2:$B$3</c:f>
              <c:numCache>
                <c:formatCode>0.0</c:formatCode>
                <c:ptCount val="2"/>
                <c:pt idx="0" formatCode="General">
                  <c:v>21.1</c:v>
                </c:pt>
                <c:pt idx="1">
                  <c:v>22.3</c:v>
                </c:pt>
              </c:numCache>
            </c:numRef>
          </c:val>
          <c:extLst>
            <c:ext xmlns:c16="http://schemas.microsoft.com/office/drawing/2014/chart" uri="{C3380CC4-5D6E-409C-BE32-E72D297353CC}">
              <c16:uniqueId val="{00000000-589B-4E52-A8A5-6F8BB303E5B2}"/>
            </c:ext>
          </c:extLst>
        </c:ser>
        <c:ser>
          <c:idx val="1"/>
          <c:order val="1"/>
          <c:tx>
            <c:strRef>
              <c:f>Sheet1!$C$1</c:f>
              <c:strCache>
                <c:ptCount val="1"/>
                <c:pt idx="0">
                  <c:v>Randomized Phase</c:v>
                </c:pt>
              </c:strCache>
            </c:strRef>
          </c:tx>
          <c:spPr>
            <a:solidFill>
              <a:srgbClr val="F79646"/>
            </a:solidFill>
            <a:ln w="31750">
              <a:noFill/>
            </a:ln>
            <a:effectLst>
              <a:outerShdw blurRad="50800" dist="38100" dir="2700000" algn="tl" rotWithShape="0">
                <a:prstClr val="black">
                  <a:alpha val="40000"/>
                </a:prstClr>
              </a:outerShdw>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plus"/>
            <c:errValType val="cust"/>
            <c:noEndCap val="0"/>
            <c:plus>
              <c:numRef>
                <c:f>(Sheet1!$F$2,Sheet1!$F$3)</c:f>
                <c:numCache>
                  <c:formatCode>General</c:formatCode>
                  <c:ptCount val="2"/>
                  <c:pt idx="0">
                    <c:v>4.91</c:v>
                  </c:pt>
                  <c:pt idx="1">
                    <c:v>6.41</c:v>
                  </c:pt>
                </c:numCache>
              </c:numRef>
            </c:plus>
            <c:minus>
              <c:numLit>
                <c:formatCode>General</c:formatCode>
                <c:ptCount val="1"/>
                <c:pt idx="0">
                  <c:v>1</c:v>
                </c:pt>
              </c:numLit>
            </c:minus>
            <c:spPr>
              <a:noFill/>
              <a:ln w="19050" cap="flat" cmpd="sng" algn="ctr">
                <a:solidFill>
                  <a:schemeClr val="tx1"/>
                </a:solidFill>
                <a:round/>
              </a:ln>
              <a:effectLst/>
            </c:spPr>
          </c:errBars>
          <c:cat>
            <c:strRef>
              <c:f>Sheet1!$A$2:$A$3</c:f>
              <c:strCache>
                <c:ptCount val="2"/>
                <c:pt idx="0">
                  <c:v>nVNS (N=26)</c:v>
                </c:pt>
                <c:pt idx="1">
                  <c:v>Sham (N=23)</c:v>
                </c:pt>
              </c:strCache>
            </c:strRef>
          </c:cat>
          <c:val>
            <c:numRef>
              <c:f>Sheet1!$C$2:$C$3</c:f>
              <c:numCache>
                <c:formatCode>General</c:formatCode>
                <c:ptCount val="2"/>
                <c:pt idx="0" formatCode="0.0">
                  <c:v>19.100000000000001</c:v>
                </c:pt>
                <c:pt idx="1">
                  <c:v>22.2</c:v>
                </c:pt>
              </c:numCache>
            </c:numRef>
          </c:val>
          <c:extLst>
            <c:ext xmlns:c16="http://schemas.microsoft.com/office/drawing/2014/chart" uri="{C3380CC4-5D6E-409C-BE32-E72D297353CC}">
              <c16:uniqueId val="{00000001-589B-4E52-A8A5-6F8BB303E5B2}"/>
            </c:ext>
          </c:extLst>
        </c:ser>
        <c:dLbls>
          <c:showLegendKey val="0"/>
          <c:showVal val="0"/>
          <c:showCatName val="0"/>
          <c:showSerName val="0"/>
          <c:showPercent val="0"/>
          <c:showBubbleSize val="0"/>
        </c:dLbls>
        <c:gapWidth val="150"/>
        <c:axId val="331963600"/>
        <c:axId val="331966736"/>
      </c:barChart>
      <c:catAx>
        <c:axId val="331963600"/>
        <c:scaling>
          <c:orientation val="minMax"/>
        </c:scaling>
        <c:delete val="0"/>
        <c:axPos val="b"/>
        <c:numFmt formatCode="General" sourceLinked="1"/>
        <c:majorTickMark val="out"/>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331966736"/>
        <c:crosses val="autoZero"/>
        <c:auto val="1"/>
        <c:lblAlgn val="ctr"/>
        <c:lblOffset val="100"/>
        <c:noMultiLvlLbl val="0"/>
      </c:catAx>
      <c:valAx>
        <c:axId val="331966736"/>
        <c:scaling>
          <c:orientation val="minMax"/>
          <c:max val="40"/>
          <c:min val="0"/>
        </c:scaling>
        <c:delete val="0"/>
        <c:axPos val="l"/>
        <c:numFmt formatCode="General" sourceLinked="1"/>
        <c:majorTickMark val="out"/>
        <c:minorTickMark val="none"/>
        <c:tickLblPos val="nextTo"/>
        <c:spPr>
          <a:noFill/>
          <a:ln w="25400">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331963600"/>
        <c:crosses val="autoZero"/>
        <c:crossBetween val="between"/>
        <c:majorUnit val="10"/>
        <c:minorUnit val="5"/>
      </c:valAx>
      <c:spPr>
        <a:noFill/>
        <a:ln>
          <a:noFill/>
        </a:ln>
        <a:effectLst/>
      </c:spPr>
    </c:plotArea>
    <c:legend>
      <c:legendPos val="b"/>
      <c:layout>
        <c:manualLayout>
          <c:xMode val="edge"/>
          <c:yMode val="edge"/>
          <c:x val="5.8265494739929057E-2"/>
          <c:y val="5.4916948466312572E-2"/>
          <c:w val="0.92877984739830299"/>
          <c:h val="0.11158849653774137"/>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showDLblsOverMax val="0"/>
  </c:chart>
  <c:spPr>
    <a:noFill/>
    <a:ln w="25400">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9357152897385606E-2"/>
          <c:y val="3.7577263334647844E-2"/>
          <c:w val="0.89149070360759874"/>
          <c:h val="0.83929036228520004"/>
        </c:manualLayout>
      </c:layout>
      <c:lineChart>
        <c:grouping val="standard"/>
        <c:varyColors val="0"/>
        <c:ser>
          <c:idx val="0"/>
          <c:order val="0"/>
          <c:tx>
            <c:strRef>
              <c:f>Sheet1!$B$1</c:f>
              <c:strCache>
                <c:ptCount val="1"/>
                <c:pt idx="0">
                  <c:v>nVNS Randomized</c:v>
                </c:pt>
              </c:strCache>
            </c:strRef>
          </c:tx>
          <c:spPr>
            <a:ln w="22225" cap="rnd">
              <a:solidFill>
                <a:srgbClr val="000000"/>
              </a:solidFill>
              <a:round/>
            </a:ln>
            <a:effectLst/>
          </c:spPr>
          <c:marker>
            <c:symbol val="circle"/>
            <c:size val="6"/>
            <c:spPr>
              <a:solidFill>
                <a:schemeClr val="tx2"/>
              </a:solidFill>
              <a:ln w="22225">
                <a:solidFill>
                  <a:srgbClr val="000000"/>
                </a:solidFill>
              </a:ln>
              <a:effectLst/>
            </c:spPr>
          </c:marker>
          <c:cat>
            <c:strRef>
              <c:f>Sheet1!$A$2:$A$6</c:f>
              <c:strCache>
                <c:ptCount val="5"/>
                <c:pt idx="0">
                  <c:v>End of Run-In Phase</c:v>
                </c:pt>
                <c:pt idx="1">
                  <c:v>End of Comparative Phase</c:v>
                </c:pt>
                <c:pt idx="2">
                  <c:v>Month 2
(OLE Phase)</c:v>
                </c:pt>
                <c:pt idx="3">
                  <c:v>Month 4 
(OLE Phase)</c:v>
                </c:pt>
                <c:pt idx="4">
                  <c:v>Month 6
(End of OLE Phase)</c:v>
                </c:pt>
              </c:strCache>
            </c:strRef>
          </c:cat>
          <c:val>
            <c:numRef>
              <c:f>Sheet1!$B$2:$B$6</c:f>
              <c:numCache>
                <c:formatCode>General</c:formatCode>
                <c:ptCount val="5"/>
                <c:pt idx="0">
                  <c:v>0</c:v>
                </c:pt>
                <c:pt idx="1">
                  <c:v>-2</c:v>
                </c:pt>
                <c:pt idx="2">
                  <c:v>-4.0999999999999996</c:v>
                </c:pt>
                <c:pt idx="3">
                  <c:v>-6.9</c:v>
                </c:pt>
                <c:pt idx="4">
                  <c:v>-9.1999999999999993</c:v>
                </c:pt>
              </c:numCache>
            </c:numRef>
          </c:val>
          <c:smooth val="0"/>
          <c:extLst>
            <c:ext xmlns:c16="http://schemas.microsoft.com/office/drawing/2014/chart" uri="{C3380CC4-5D6E-409C-BE32-E72D297353CC}">
              <c16:uniqueId val="{00000000-803D-4AE1-AFD7-E0E8CBBFF77F}"/>
            </c:ext>
          </c:extLst>
        </c:ser>
        <c:ser>
          <c:idx val="1"/>
          <c:order val="1"/>
          <c:tx>
            <c:strRef>
              <c:f>Sheet1!$C$1</c:f>
              <c:strCache>
                <c:ptCount val="1"/>
                <c:pt idx="0">
                  <c:v>Sham Randomized</c:v>
                </c:pt>
              </c:strCache>
            </c:strRef>
          </c:tx>
          <c:spPr>
            <a:ln w="22225" cap="rnd">
              <a:solidFill>
                <a:schemeClr val="accent2"/>
              </a:solidFill>
              <a:round/>
            </a:ln>
            <a:effectLst/>
          </c:spPr>
          <c:marker>
            <c:symbol val="circle"/>
            <c:size val="6"/>
            <c:spPr>
              <a:solidFill>
                <a:schemeClr val="accent2"/>
              </a:solidFill>
              <a:ln w="22225">
                <a:solidFill>
                  <a:schemeClr val="accent2"/>
                </a:solidFill>
              </a:ln>
              <a:effectLst/>
            </c:spPr>
          </c:marker>
          <c:cat>
            <c:strRef>
              <c:f>Sheet1!$A$2:$A$6</c:f>
              <c:strCache>
                <c:ptCount val="5"/>
                <c:pt idx="0">
                  <c:v>End of Run-In Phase</c:v>
                </c:pt>
                <c:pt idx="1">
                  <c:v>End of Comparative Phase</c:v>
                </c:pt>
                <c:pt idx="2">
                  <c:v>Month 2
(OLE Phase)</c:v>
                </c:pt>
                <c:pt idx="3">
                  <c:v>Month 4 
(OLE Phase)</c:v>
                </c:pt>
                <c:pt idx="4">
                  <c:v>Month 6
(End of OLE Phase)</c:v>
                </c:pt>
              </c:strCache>
            </c:strRef>
          </c:cat>
          <c:val>
            <c:numRef>
              <c:f>Sheet1!$C$2:$C$6</c:f>
              <c:numCache>
                <c:formatCode>General</c:formatCode>
                <c:ptCount val="5"/>
                <c:pt idx="0">
                  <c:v>0</c:v>
                </c:pt>
                <c:pt idx="1">
                  <c:v>-0.1</c:v>
                </c:pt>
                <c:pt idx="2">
                  <c:v>-1.8</c:v>
                </c:pt>
                <c:pt idx="3">
                  <c:v>-3.2</c:v>
                </c:pt>
                <c:pt idx="4">
                  <c:v>-5.8</c:v>
                </c:pt>
              </c:numCache>
            </c:numRef>
          </c:val>
          <c:smooth val="0"/>
          <c:extLst>
            <c:ext xmlns:c16="http://schemas.microsoft.com/office/drawing/2014/chart" uri="{C3380CC4-5D6E-409C-BE32-E72D297353CC}">
              <c16:uniqueId val="{00000001-803D-4AE1-AFD7-E0E8CBBFF77F}"/>
            </c:ext>
          </c:extLst>
        </c:ser>
        <c:dLbls>
          <c:showLegendKey val="0"/>
          <c:showVal val="0"/>
          <c:showCatName val="0"/>
          <c:showSerName val="0"/>
          <c:showPercent val="0"/>
          <c:showBubbleSize val="0"/>
        </c:dLbls>
        <c:marker val="1"/>
        <c:smooth val="0"/>
        <c:axId val="473408768"/>
        <c:axId val="473407592"/>
      </c:lineChart>
      <c:catAx>
        <c:axId val="473408768"/>
        <c:scaling>
          <c:orientation val="minMax"/>
        </c:scaling>
        <c:delete val="0"/>
        <c:axPos val="b"/>
        <c:numFmt formatCode="General" sourceLinked="1"/>
        <c:majorTickMark val="out"/>
        <c:minorTickMark val="none"/>
        <c:tickLblPos val="none"/>
        <c:spPr>
          <a:noFill/>
          <a:ln w="25400" cap="flat" cmpd="sng" algn="ctr">
            <a:solidFill>
              <a:schemeClr val="tx1"/>
            </a:solidFill>
            <a:round/>
          </a:ln>
          <a:effectLst/>
        </c:spPr>
        <c:txPr>
          <a:bodyPr rot="-60000000" spcFirstLastPara="1" vertOverflow="ellipsis" vert="horz" wrap="square" anchor="t"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73407592"/>
        <c:crosses val="autoZero"/>
        <c:auto val="1"/>
        <c:lblAlgn val="ctr"/>
        <c:lblOffset val="100"/>
        <c:noMultiLvlLbl val="0"/>
      </c:catAx>
      <c:valAx>
        <c:axId val="473407592"/>
        <c:scaling>
          <c:orientation val="minMax"/>
          <c:max val="1"/>
          <c:min val="-10"/>
        </c:scaling>
        <c:delete val="0"/>
        <c:axPos val="l"/>
        <c:numFmt formatCode="General" sourceLinked="1"/>
        <c:majorTickMark val="out"/>
        <c:minorTickMark val="none"/>
        <c:tickLblPos val="nextTo"/>
        <c:spPr>
          <a:noFill/>
          <a:ln w="25400">
            <a:solidFill>
              <a:schemeClr val="tx1"/>
            </a:solidFill>
          </a:ln>
          <a:effectLst/>
        </c:spPr>
        <c:txPr>
          <a:bodyPr rot="-60000000" spcFirstLastPara="1" vertOverflow="ellipsis" vert="horz" wrap="square" anchor="ctr" anchorCtr="1"/>
          <a:lstStyle/>
          <a:p>
            <a:pPr>
              <a:defRPr sz="1400" b="0" i="0" u="none" strike="noStrike" kern="1200" baseline="0">
                <a:solidFill>
                  <a:srgbClr val="000000"/>
                </a:solidFill>
                <a:latin typeface="Tahoma" panose="020B0604030504040204" pitchFamily="34" charset="0"/>
                <a:ea typeface="Tahoma" panose="020B0604030504040204" pitchFamily="34" charset="0"/>
                <a:cs typeface="Tahoma" panose="020B0604030504040204" pitchFamily="34" charset="0"/>
              </a:defRPr>
            </a:pPr>
            <a:endParaRPr lang="en-US"/>
          </a:p>
        </c:txPr>
        <c:crossAx val="473408768"/>
        <c:crosses val="autoZero"/>
        <c:crossBetween val="midCat"/>
        <c:majorUnit val="1"/>
        <c:minorUnit val="0.5"/>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rgbClr val="000000"/>
                </a:solidFill>
                <a:latin typeface="Tahoma" panose="020B0604030504040204" pitchFamily="34" charset="0"/>
                <a:ea typeface="Tahoma" panose="020B0604030504040204" pitchFamily="34" charset="0"/>
                <a:cs typeface="Tahoma" panose="020B0604030504040204" pitchFamily="34" charset="0"/>
              </a:defRPr>
            </a:pPr>
            <a:endParaRPr lang="en-US"/>
          </a:p>
        </c:txPr>
      </c:legendEntry>
      <c:legendEntry>
        <c:idx val="1"/>
        <c:txPr>
          <a:bodyPr rot="0" spcFirstLastPara="1" vertOverflow="ellipsis" vert="horz" wrap="square" anchor="ctr" anchorCtr="1"/>
          <a:lstStyle/>
          <a:p>
            <a:pPr>
              <a:defRPr sz="1200" b="0" i="0" u="none" strike="noStrike" kern="1200" baseline="0">
                <a:solidFill>
                  <a:srgbClr val="000000"/>
                </a:solidFill>
                <a:latin typeface="Tahoma" panose="020B0604030504040204" pitchFamily="34" charset="0"/>
                <a:ea typeface="Tahoma" panose="020B0604030504040204" pitchFamily="34" charset="0"/>
                <a:cs typeface="Tahoma" panose="020B0604030504040204" pitchFamily="34" charset="0"/>
              </a:defRPr>
            </a:pPr>
            <a:endParaRPr lang="en-US"/>
          </a:p>
        </c:txPr>
      </c:legendEntry>
      <c:layout>
        <c:manualLayout>
          <c:xMode val="edge"/>
          <c:yMode val="edge"/>
          <c:x val="0.58192608127259804"/>
          <c:y val="0.76430725445874803"/>
          <c:w val="0.321250419318721"/>
          <c:h val="0.123888694675126"/>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000000"/>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1DC86D-0153-4026-98C7-5B032ED252D5}"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B8CE16FE-CEEF-40FD-8154-14DD26F91982}">
      <dgm:prSet/>
      <dgm:spPr/>
      <dgm:t>
        <a:bodyPr/>
        <a:lstStyle/>
        <a:p>
          <a:r>
            <a:rPr lang="en-GB"/>
            <a:t>Historical background</a:t>
          </a:r>
          <a:endParaRPr lang="en-US"/>
        </a:p>
      </dgm:t>
    </dgm:pt>
    <dgm:pt modelId="{A88370AD-D7E3-4F73-A4D3-32749AE05901}" type="parTrans" cxnId="{DB4C6595-7F91-4F17-8B86-DBD2F856DBA9}">
      <dgm:prSet/>
      <dgm:spPr/>
      <dgm:t>
        <a:bodyPr/>
        <a:lstStyle/>
        <a:p>
          <a:endParaRPr lang="en-US"/>
        </a:p>
      </dgm:t>
    </dgm:pt>
    <dgm:pt modelId="{98ECEB42-CE76-4B6B-8EBC-B53CD6FCE1FF}" type="sibTrans" cxnId="{DB4C6595-7F91-4F17-8B86-DBD2F856DBA9}">
      <dgm:prSet/>
      <dgm:spPr/>
      <dgm:t>
        <a:bodyPr/>
        <a:lstStyle/>
        <a:p>
          <a:endParaRPr lang="en-US"/>
        </a:p>
      </dgm:t>
    </dgm:pt>
    <dgm:pt modelId="{7FAA0594-1733-4A6B-B66B-E32C5C8833B6}">
      <dgm:prSet/>
      <dgm:spPr/>
      <dgm:t>
        <a:bodyPr/>
        <a:lstStyle/>
        <a:p>
          <a:r>
            <a:rPr lang="en-GB"/>
            <a:t>Neural &amp; vascular theories of migraine</a:t>
          </a:r>
          <a:endParaRPr lang="en-US"/>
        </a:p>
      </dgm:t>
    </dgm:pt>
    <dgm:pt modelId="{0D7B3E31-E4A8-47B5-8EDB-4A2436F669D9}" type="parTrans" cxnId="{BA7572D0-9ECF-4866-844D-ABC8C865865B}">
      <dgm:prSet/>
      <dgm:spPr/>
      <dgm:t>
        <a:bodyPr/>
        <a:lstStyle/>
        <a:p>
          <a:endParaRPr lang="en-US"/>
        </a:p>
      </dgm:t>
    </dgm:pt>
    <dgm:pt modelId="{5400E3F8-0541-47D0-863B-0ABF665D898F}" type="sibTrans" cxnId="{BA7572D0-9ECF-4866-844D-ABC8C865865B}">
      <dgm:prSet/>
      <dgm:spPr/>
      <dgm:t>
        <a:bodyPr/>
        <a:lstStyle/>
        <a:p>
          <a:endParaRPr lang="en-US"/>
        </a:p>
      </dgm:t>
    </dgm:pt>
    <dgm:pt modelId="{52541905-CBE4-4A85-BC75-01F95915DA25}">
      <dgm:prSet/>
      <dgm:spPr/>
      <dgm:t>
        <a:bodyPr/>
        <a:lstStyle/>
        <a:p>
          <a:r>
            <a:rPr lang="en-GB" dirty="0"/>
            <a:t>Migraine &amp; CGRP</a:t>
          </a:r>
          <a:endParaRPr lang="en-US" dirty="0"/>
        </a:p>
      </dgm:t>
    </dgm:pt>
    <dgm:pt modelId="{003A7E3C-6B42-4E5C-B2DF-B905D0201B33}" type="parTrans" cxnId="{11284670-90D2-4AA3-9E37-18243E2EFD1F}">
      <dgm:prSet/>
      <dgm:spPr/>
      <dgm:t>
        <a:bodyPr/>
        <a:lstStyle/>
        <a:p>
          <a:endParaRPr lang="en-US"/>
        </a:p>
      </dgm:t>
    </dgm:pt>
    <dgm:pt modelId="{1BC06DB3-8F92-4C3D-BF55-3271FE3BDC6D}" type="sibTrans" cxnId="{11284670-90D2-4AA3-9E37-18243E2EFD1F}">
      <dgm:prSet/>
      <dgm:spPr/>
      <dgm:t>
        <a:bodyPr/>
        <a:lstStyle/>
        <a:p>
          <a:endParaRPr lang="en-US"/>
        </a:p>
      </dgm:t>
    </dgm:pt>
    <dgm:pt modelId="{0B78A840-4668-4B80-8E28-97CE12A87EA8}">
      <dgm:prSet/>
      <dgm:spPr/>
      <dgm:t>
        <a:bodyPr/>
        <a:lstStyle/>
        <a:p>
          <a:r>
            <a:rPr lang="en-GB"/>
            <a:t>Migraine pathophysiology</a:t>
          </a:r>
          <a:endParaRPr lang="en-US"/>
        </a:p>
      </dgm:t>
    </dgm:pt>
    <dgm:pt modelId="{F51E863D-45FA-4424-AF9F-89649F6DF32F}" type="parTrans" cxnId="{61229EDF-CB6A-4CD1-8331-3072170A06BD}">
      <dgm:prSet/>
      <dgm:spPr/>
      <dgm:t>
        <a:bodyPr/>
        <a:lstStyle/>
        <a:p>
          <a:endParaRPr lang="en-US"/>
        </a:p>
      </dgm:t>
    </dgm:pt>
    <dgm:pt modelId="{C38C6383-0183-40DA-8CEE-40555CFD50C3}" type="sibTrans" cxnId="{61229EDF-CB6A-4CD1-8331-3072170A06BD}">
      <dgm:prSet/>
      <dgm:spPr/>
      <dgm:t>
        <a:bodyPr/>
        <a:lstStyle/>
        <a:p>
          <a:endParaRPr lang="en-US"/>
        </a:p>
      </dgm:t>
    </dgm:pt>
    <dgm:pt modelId="{BF3C4D14-3BBB-41FB-90B0-17D76666BCA8}">
      <dgm:prSet/>
      <dgm:spPr/>
      <dgm:t>
        <a:bodyPr/>
        <a:lstStyle/>
        <a:p>
          <a:r>
            <a:rPr lang="en-GB" dirty="0"/>
            <a:t>Triptans, </a:t>
          </a:r>
          <a:r>
            <a:rPr lang="en-GB" dirty="0" err="1"/>
            <a:t>gepants</a:t>
          </a:r>
          <a:r>
            <a:rPr lang="en-GB" dirty="0"/>
            <a:t>, and antibodies</a:t>
          </a:r>
          <a:endParaRPr lang="en-US" dirty="0"/>
        </a:p>
      </dgm:t>
    </dgm:pt>
    <dgm:pt modelId="{FBB3DD37-727C-4D57-9910-65AD3991D9B1}" type="parTrans" cxnId="{7CFB9EC1-FCEF-4E6F-8BAF-4ECABF78F0D1}">
      <dgm:prSet/>
      <dgm:spPr/>
      <dgm:t>
        <a:bodyPr/>
        <a:lstStyle/>
        <a:p>
          <a:endParaRPr lang="en-US"/>
        </a:p>
      </dgm:t>
    </dgm:pt>
    <dgm:pt modelId="{E6D33757-F05D-4F64-84F6-126058D2BE4B}" type="sibTrans" cxnId="{7CFB9EC1-FCEF-4E6F-8BAF-4ECABF78F0D1}">
      <dgm:prSet/>
      <dgm:spPr/>
      <dgm:t>
        <a:bodyPr/>
        <a:lstStyle/>
        <a:p>
          <a:endParaRPr lang="en-US"/>
        </a:p>
      </dgm:t>
    </dgm:pt>
    <dgm:pt modelId="{C8E2800B-0DD6-4D94-946A-47FB188290F1}">
      <dgm:prSet/>
      <dgm:spPr/>
      <dgm:t>
        <a:bodyPr/>
        <a:lstStyle/>
        <a:p>
          <a:r>
            <a:rPr lang="en-GB" dirty="0"/>
            <a:t>More than a headache</a:t>
          </a:r>
          <a:endParaRPr lang="en-US" dirty="0"/>
        </a:p>
      </dgm:t>
    </dgm:pt>
    <dgm:pt modelId="{4602E6D7-EAA6-4960-9045-E9E0A80E6199}" type="parTrans" cxnId="{B95493BF-9827-43CE-937D-587A6A8D9BFD}">
      <dgm:prSet/>
      <dgm:spPr/>
      <dgm:t>
        <a:bodyPr/>
        <a:lstStyle/>
        <a:p>
          <a:endParaRPr lang="en-US"/>
        </a:p>
      </dgm:t>
    </dgm:pt>
    <dgm:pt modelId="{4CE750DB-5293-4EFC-8F5C-5194C93CF7A5}" type="sibTrans" cxnId="{B95493BF-9827-43CE-937D-587A6A8D9BFD}">
      <dgm:prSet/>
      <dgm:spPr/>
      <dgm:t>
        <a:bodyPr/>
        <a:lstStyle/>
        <a:p>
          <a:endParaRPr lang="en-US"/>
        </a:p>
      </dgm:t>
    </dgm:pt>
    <dgm:pt modelId="{11F8836F-E559-4656-972E-A26BF7B36ECA}">
      <dgm:prSet/>
      <dgm:spPr/>
      <dgm:t>
        <a:bodyPr/>
        <a:lstStyle/>
        <a:p>
          <a:r>
            <a:rPr lang="en-GB"/>
            <a:t>Studies of premonitory phase &amp; aura</a:t>
          </a:r>
          <a:endParaRPr lang="en-US"/>
        </a:p>
      </dgm:t>
    </dgm:pt>
    <dgm:pt modelId="{49650FBF-C758-48B4-B032-D5D7292DC380}" type="parTrans" cxnId="{CCB42A38-8336-4BE6-A9C6-D7262CEA9524}">
      <dgm:prSet/>
      <dgm:spPr/>
      <dgm:t>
        <a:bodyPr/>
        <a:lstStyle/>
        <a:p>
          <a:endParaRPr lang="en-US"/>
        </a:p>
      </dgm:t>
    </dgm:pt>
    <dgm:pt modelId="{3979076A-6481-49F4-A049-B80999A9468B}" type="sibTrans" cxnId="{CCB42A38-8336-4BE6-A9C6-D7262CEA9524}">
      <dgm:prSet/>
      <dgm:spPr/>
      <dgm:t>
        <a:bodyPr/>
        <a:lstStyle/>
        <a:p>
          <a:endParaRPr lang="en-US"/>
        </a:p>
      </dgm:t>
    </dgm:pt>
    <dgm:pt modelId="{658ED8A0-0071-4FF4-A65D-C27F07A77082}">
      <dgm:prSet/>
      <dgm:spPr/>
      <dgm:t>
        <a:bodyPr/>
        <a:lstStyle/>
        <a:p>
          <a:r>
            <a:rPr lang="en-GB" dirty="0"/>
            <a:t>Other molecular targets for therapy</a:t>
          </a:r>
          <a:endParaRPr lang="en-US" dirty="0"/>
        </a:p>
      </dgm:t>
    </dgm:pt>
    <dgm:pt modelId="{9849C09C-7254-4045-B5D5-0E7ED6B2C780}" type="parTrans" cxnId="{D00292BF-14D5-4789-A7C9-74CA4F53E594}">
      <dgm:prSet/>
      <dgm:spPr/>
      <dgm:t>
        <a:bodyPr/>
        <a:lstStyle/>
        <a:p>
          <a:endParaRPr lang="en-US"/>
        </a:p>
      </dgm:t>
    </dgm:pt>
    <dgm:pt modelId="{92251658-19B0-45C1-AD81-7846F5DE9B82}" type="sibTrans" cxnId="{D00292BF-14D5-4789-A7C9-74CA4F53E594}">
      <dgm:prSet/>
      <dgm:spPr/>
      <dgm:t>
        <a:bodyPr/>
        <a:lstStyle/>
        <a:p>
          <a:endParaRPr lang="en-US"/>
        </a:p>
      </dgm:t>
    </dgm:pt>
    <dgm:pt modelId="{28E7B1BC-BB29-45BD-8848-06172F372CC6}">
      <dgm:prSet/>
      <dgm:spPr/>
      <dgm:t>
        <a:bodyPr/>
        <a:lstStyle/>
        <a:p>
          <a:r>
            <a:rPr lang="en-GB" dirty="0"/>
            <a:t>The afterlife of the vascular theory</a:t>
          </a:r>
          <a:endParaRPr lang="en-US" dirty="0"/>
        </a:p>
      </dgm:t>
    </dgm:pt>
    <dgm:pt modelId="{58B8E9AC-CFFD-4666-8AD6-641EF97132CD}" type="parTrans" cxnId="{08F346EF-E8E5-45C6-9958-1A310692263F}">
      <dgm:prSet/>
      <dgm:spPr/>
      <dgm:t>
        <a:bodyPr/>
        <a:lstStyle/>
        <a:p>
          <a:endParaRPr lang="en-US"/>
        </a:p>
      </dgm:t>
    </dgm:pt>
    <dgm:pt modelId="{52233200-CC25-402B-9113-031AB6D9FB27}" type="sibTrans" cxnId="{08F346EF-E8E5-45C6-9958-1A310692263F}">
      <dgm:prSet/>
      <dgm:spPr/>
      <dgm:t>
        <a:bodyPr/>
        <a:lstStyle/>
        <a:p>
          <a:endParaRPr lang="en-US"/>
        </a:p>
      </dgm:t>
    </dgm:pt>
    <dgm:pt modelId="{422277BC-ABF0-4AB0-BEA2-20265C81F579}">
      <dgm:prSet/>
      <dgm:spPr/>
      <dgm:t>
        <a:bodyPr/>
        <a:lstStyle/>
        <a:p>
          <a:r>
            <a:rPr lang="en-US" dirty="0"/>
            <a:t>Novel treatment options</a:t>
          </a:r>
        </a:p>
      </dgm:t>
    </dgm:pt>
    <dgm:pt modelId="{32668A58-26E6-4AD7-BF75-A80863111528}" type="parTrans" cxnId="{06EB11CC-786D-43A6-934F-46C7A2A2672D}">
      <dgm:prSet/>
      <dgm:spPr/>
      <dgm:t>
        <a:bodyPr/>
        <a:lstStyle/>
        <a:p>
          <a:endParaRPr lang="en-GB"/>
        </a:p>
      </dgm:t>
    </dgm:pt>
    <dgm:pt modelId="{B0076299-3464-4B5F-BB68-E25B8BD5BD3E}" type="sibTrans" cxnId="{06EB11CC-786D-43A6-934F-46C7A2A2672D}">
      <dgm:prSet/>
      <dgm:spPr/>
      <dgm:t>
        <a:bodyPr/>
        <a:lstStyle/>
        <a:p>
          <a:endParaRPr lang="en-GB"/>
        </a:p>
      </dgm:t>
    </dgm:pt>
    <dgm:pt modelId="{E8229C38-C1B4-4B2A-A73B-DFB32CA0592D}" type="pres">
      <dgm:prSet presAssocID="{0A1DC86D-0153-4026-98C7-5B032ED252D5}" presName="linear" presStyleCnt="0">
        <dgm:presLayoutVars>
          <dgm:dir/>
          <dgm:animLvl val="lvl"/>
          <dgm:resizeHandles val="exact"/>
        </dgm:presLayoutVars>
      </dgm:prSet>
      <dgm:spPr/>
    </dgm:pt>
    <dgm:pt modelId="{C88FD56E-9C60-412F-A7D6-BC9D4DCEBEC8}" type="pres">
      <dgm:prSet presAssocID="{B8CE16FE-CEEF-40FD-8154-14DD26F91982}" presName="parentLin" presStyleCnt="0"/>
      <dgm:spPr/>
    </dgm:pt>
    <dgm:pt modelId="{25B71794-1570-404B-A24F-593A3FE33973}" type="pres">
      <dgm:prSet presAssocID="{B8CE16FE-CEEF-40FD-8154-14DD26F91982}" presName="parentLeftMargin" presStyleLbl="node1" presStyleIdx="0" presStyleCnt="3"/>
      <dgm:spPr/>
    </dgm:pt>
    <dgm:pt modelId="{86CF9766-65C5-4854-9A82-D61AA301A821}" type="pres">
      <dgm:prSet presAssocID="{B8CE16FE-CEEF-40FD-8154-14DD26F91982}" presName="parentText" presStyleLbl="node1" presStyleIdx="0" presStyleCnt="3">
        <dgm:presLayoutVars>
          <dgm:chMax val="0"/>
          <dgm:bulletEnabled val="1"/>
        </dgm:presLayoutVars>
      </dgm:prSet>
      <dgm:spPr/>
    </dgm:pt>
    <dgm:pt modelId="{FF92ED4A-1129-479E-A4D9-DA26A67F78D4}" type="pres">
      <dgm:prSet presAssocID="{B8CE16FE-CEEF-40FD-8154-14DD26F91982}" presName="negativeSpace" presStyleCnt="0"/>
      <dgm:spPr/>
    </dgm:pt>
    <dgm:pt modelId="{103E8E82-0FB5-4729-843E-183035666EE0}" type="pres">
      <dgm:prSet presAssocID="{B8CE16FE-CEEF-40FD-8154-14DD26F91982}" presName="childText" presStyleLbl="conFgAcc1" presStyleIdx="0" presStyleCnt="3">
        <dgm:presLayoutVars>
          <dgm:bulletEnabled val="1"/>
        </dgm:presLayoutVars>
      </dgm:prSet>
      <dgm:spPr/>
    </dgm:pt>
    <dgm:pt modelId="{41A6C996-7778-4468-884D-F6B1207FF5CE}" type="pres">
      <dgm:prSet presAssocID="{98ECEB42-CE76-4B6B-8EBC-B53CD6FCE1FF}" presName="spaceBetweenRectangles" presStyleCnt="0"/>
      <dgm:spPr/>
    </dgm:pt>
    <dgm:pt modelId="{38C28F88-5B96-4E7B-A021-ADE02240BE87}" type="pres">
      <dgm:prSet presAssocID="{52541905-CBE4-4A85-BC75-01F95915DA25}" presName="parentLin" presStyleCnt="0"/>
      <dgm:spPr/>
    </dgm:pt>
    <dgm:pt modelId="{B7EA5457-D55D-41CB-91E1-40BAA4130228}" type="pres">
      <dgm:prSet presAssocID="{52541905-CBE4-4A85-BC75-01F95915DA25}" presName="parentLeftMargin" presStyleLbl="node1" presStyleIdx="0" presStyleCnt="3"/>
      <dgm:spPr/>
    </dgm:pt>
    <dgm:pt modelId="{98FBCB37-609D-42AC-B529-A5437C169156}" type="pres">
      <dgm:prSet presAssocID="{52541905-CBE4-4A85-BC75-01F95915DA25}" presName="parentText" presStyleLbl="node1" presStyleIdx="1" presStyleCnt="3">
        <dgm:presLayoutVars>
          <dgm:chMax val="0"/>
          <dgm:bulletEnabled val="1"/>
        </dgm:presLayoutVars>
      </dgm:prSet>
      <dgm:spPr/>
    </dgm:pt>
    <dgm:pt modelId="{D2134BD2-6700-4307-9EE6-47DB734EB34C}" type="pres">
      <dgm:prSet presAssocID="{52541905-CBE4-4A85-BC75-01F95915DA25}" presName="negativeSpace" presStyleCnt="0"/>
      <dgm:spPr/>
    </dgm:pt>
    <dgm:pt modelId="{DA02F323-866D-4ED8-AA17-052DFC9A7452}" type="pres">
      <dgm:prSet presAssocID="{52541905-CBE4-4A85-BC75-01F95915DA25}" presName="childText" presStyleLbl="conFgAcc1" presStyleIdx="1" presStyleCnt="3">
        <dgm:presLayoutVars>
          <dgm:bulletEnabled val="1"/>
        </dgm:presLayoutVars>
      </dgm:prSet>
      <dgm:spPr/>
    </dgm:pt>
    <dgm:pt modelId="{6E59C926-3081-4459-BFFE-707911288CAA}" type="pres">
      <dgm:prSet presAssocID="{1BC06DB3-8F92-4C3D-BF55-3271FE3BDC6D}" presName="spaceBetweenRectangles" presStyleCnt="0"/>
      <dgm:spPr/>
    </dgm:pt>
    <dgm:pt modelId="{F641C820-4950-48AD-B211-DD77FBA1F950}" type="pres">
      <dgm:prSet presAssocID="{C8E2800B-0DD6-4D94-946A-47FB188290F1}" presName="parentLin" presStyleCnt="0"/>
      <dgm:spPr/>
    </dgm:pt>
    <dgm:pt modelId="{DF598C70-33E4-459A-AC0D-6680C77E817D}" type="pres">
      <dgm:prSet presAssocID="{C8E2800B-0DD6-4D94-946A-47FB188290F1}" presName="parentLeftMargin" presStyleLbl="node1" presStyleIdx="1" presStyleCnt="3"/>
      <dgm:spPr/>
    </dgm:pt>
    <dgm:pt modelId="{3FDF0492-B411-426F-AD96-3243079C4208}" type="pres">
      <dgm:prSet presAssocID="{C8E2800B-0DD6-4D94-946A-47FB188290F1}" presName="parentText" presStyleLbl="node1" presStyleIdx="2" presStyleCnt="3">
        <dgm:presLayoutVars>
          <dgm:chMax val="0"/>
          <dgm:bulletEnabled val="1"/>
        </dgm:presLayoutVars>
      </dgm:prSet>
      <dgm:spPr/>
    </dgm:pt>
    <dgm:pt modelId="{77B8944F-43A3-4366-918A-CC3C1AC10AA2}" type="pres">
      <dgm:prSet presAssocID="{C8E2800B-0DD6-4D94-946A-47FB188290F1}" presName="negativeSpace" presStyleCnt="0"/>
      <dgm:spPr/>
    </dgm:pt>
    <dgm:pt modelId="{FBE65E32-6B64-478C-A7DD-77B54041B1D3}" type="pres">
      <dgm:prSet presAssocID="{C8E2800B-0DD6-4D94-946A-47FB188290F1}" presName="childText" presStyleLbl="conFgAcc1" presStyleIdx="2" presStyleCnt="3">
        <dgm:presLayoutVars>
          <dgm:bulletEnabled val="1"/>
        </dgm:presLayoutVars>
      </dgm:prSet>
      <dgm:spPr/>
    </dgm:pt>
  </dgm:ptLst>
  <dgm:cxnLst>
    <dgm:cxn modelId="{E7A0ED21-6DBB-49EE-A165-7944063DB33A}" type="presOf" srcId="{658ED8A0-0071-4FF4-A65D-C27F07A77082}" destId="{FBE65E32-6B64-478C-A7DD-77B54041B1D3}" srcOrd="0" destOrd="1" presId="urn:microsoft.com/office/officeart/2005/8/layout/list1"/>
    <dgm:cxn modelId="{31E9D732-5154-47BD-A9AC-7C6179BE1FB9}" type="presOf" srcId="{0A1DC86D-0153-4026-98C7-5B032ED252D5}" destId="{E8229C38-C1B4-4B2A-A73B-DFB32CA0592D}" srcOrd="0" destOrd="0" presId="urn:microsoft.com/office/officeart/2005/8/layout/list1"/>
    <dgm:cxn modelId="{FFC4DF33-A9EA-46E0-BE79-44788F1EFF37}" type="presOf" srcId="{52541905-CBE4-4A85-BC75-01F95915DA25}" destId="{B7EA5457-D55D-41CB-91E1-40BAA4130228}" srcOrd="0" destOrd="0" presId="urn:microsoft.com/office/officeart/2005/8/layout/list1"/>
    <dgm:cxn modelId="{CCB42A38-8336-4BE6-A9C6-D7262CEA9524}" srcId="{C8E2800B-0DD6-4D94-946A-47FB188290F1}" destId="{11F8836F-E559-4656-972E-A26BF7B36ECA}" srcOrd="0" destOrd="0" parTransId="{49650FBF-C758-48B4-B032-D5D7292DC380}" sibTransId="{3979076A-6481-49F4-A049-B80999A9468B}"/>
    <dgm:cxn modelId="{CCB9653B-FA0B-412E-8A70-F3E16EB8F30A}" type="presOf" srcId="{7FAA0594-1733-4A6B-B66B-E32C5C8833B6}" destId="{103E8E82-0FB5-4729-843E-183035666EE0}" srcOrd="0" destOrd="0" presId="urn:microsoft.com/office/officeart/2005/8/layout/list1"/>
    <dgm:cxn modelId="{CC2F0640-2578-4070-9398-FBF6490AD265}" type="presOf" srcId="{B8CE16FE-CEEF-40FD-8154-14DD26F91982}" destId="{86CF9766-65C5-4854-9A82-D61AA301A821}" srcOrd="1" destOrd="0" presId="urn:microsoft.com/office/officeart/2005/8/layout/list1"/>
    <dgm:cxn modelId="{A5CA7D44-56BD-426B-A477-89667D033B5E}" type="presOf" srcId="{C8E2800B-0DD6-4D94-946A-47FB188290F1}" destId="{DF598C70-33E4-459A-AC0D-6680C77E817D}" srcOrd="0" destOrd="0" presId="urn:microsoft.com/office/officeart/2005/8/layout/list1"/>
    <dgm:cxn modelId="{11284670-90D2-4AA3-9E37-18243E2EFD1F}" srcId="{0A1DC86D-0153-4026-98C7-5B032ED252D5}" destId="{52541905-CBE4-4A85-BC75-01F95915DA25}" srcOrd="1" destOrd="0" parTransId="{003A7E3C-6B42-4E5C-B2DF-B905D0201B33}" sibTransId="{1BC06DB3-8F92-4C3D-BF55-3271FE3BDC6D}"/>
    <dgm:cxn modelId="{FE90FC53-4A32-4614-BF16-813A803A17C5}" type="presOf" srcId="{0B78A840-4668-4B80-8E28-97CE12A87EA8}" destId="{DA02F323-866D-4ED8-AA17-052DFC9A7452}" srcOrd="0" destOrd="0" presId="urn:microsoft.com/office/officeart/2005/8/layout/list1"/>
    <dgm:cxn modelId="{66793A76-F951-4D0E-8435-1587D8AB1001}" type="presOf" srcId="{28E7B1BC-BB29-45BD-8848-06172F372CC6}" destId="{FBE65E32-6B64-478C-A7DD-77B54041B1D3}" srcOrd="0" destOrd="2" presId="urn:microsoft.com/office/officeart/2005/8/layout/list1"/>
    <dgm:cxn modelId="{565D9586-620D-404C-8441-725F0017468B}" type="presOf" srcId="{B8CE16FE-CEEF-40FD-8154-14DD26F91982}" destId="{25B71794-1570-404B-A24F-593A3FE33973}" srcOrd="0" destOrd="0" presId="urn:microsoft.com/office/officeart/2005/8/layout/list1"/>
    <dgm:cxn modelId="{B255048F-499A-4503-A84A-2CC76EC1F9A9}" type="presOf" srcId="{C8E2800B-0DD6-4D94-946A-47FB188290F1}" destId="{3FDF0492-B411-426F-AD96-3243079C4208}" srcOrd="1" destOrd="0" presId="urn:microsoft.com/office/officeart/2005/8/layout/list1"/>
    <dgm:cxn modelId="{DB4C6595-7F91-4F17-8B86-DBD2F856DBA9}" srcId="{0A1DC86D-0153-4026-98C7-5B032ED252D5}" destId="{B8CE16FE-CEEF-40FD-8154-14DD26F91982}" srcOrd="0" destOrd="0" parTransId="{A88370AD-D7E3-4F73-A4D3-32749AE05901}" sibTransId="{98ECEB42-CE76-4B6B-8EBC-B53CD6FCE1FF}"/>
    <dgm:cxn modelId="{BC1850B9-F247-40D4-AF8E-937B49265774}" type="presOf" srcId="{11F8836F-E559-4656-972E-A26BF7B36ECA}" destId="{FBE65E32-6B64-478C-A7DD-77B54041B1D3}" srcOrd="0" destOrd="0" presId="urn:microsoft.com/office/officeart/2005/8/layout/list1"/>
    <dgm:cxn modelId="{D00292BF-14D5-4789-A7C9-74CA4F53E594}" srcId="{C8E2800B-0DD6-4D94-946A-47FB188290F1}" destId="{658ED8A0-0071-4FF4-A65D-C27F07A77082}" srcOrd="1" destOrd="0" parTransId="{9849C09C-7254-4045-B5D5-0E7ED6B2C780}" sibTransId="{92251658-19B0-45C1-AD81-7846F5DE9B82}"/>
    <dgm:cxn modelId="{B95493BF-9827-43CE-937D-587A6A8D9BFD}" srcId="{0A1DC86D-0153-4026-98C7-5B032ED252D5}" destId="{C8E2800B-0DD6-4D94-946A-47FB188290F1}" srcOrd="2" destOrd="0" parTransId="{4602E6D7-EAA6-4960-9045-E9E0A80E6199}" sibTransId="{4CE750DB-5293-4EFC-8F5C-5194C93CF7A5}"/>
    <dgm:cxn modelId="{7CFB9EC1-FCEF-4E6F-8BAF-4ECABF78F0D1}" srcId="{52541905-CBE4-4A85-BC75-01F95915DA25}" destId="{BF3C4D14-3BBB-41FB-90B0-17D76666BCA8}" srcOrd="1" destOrd="0" parTransId="{FBB3DD37-727C-4D57-9910-65AD3991D9B1}" sibTransId="{E6D33757-F05D-4F64-84F6-126058D2BE4B}"/>
    <dgm:cxn modelId="{06EB11CC-786D-43A6-934F-46C7A2A2672D}" srcId="{C8E2800B-0DD6-4D94-946A-47FB188290F1}" destId="{422277BC-ABF0-4AB0-BEA2-20265C81F579}" srcOrd="3" destOrd="0" parTransId="{32668A58-26E6-4AD7-BF75-A80863111528}" sibTransId="{B0076299-3464-4B5F-BB68-E25B8BD5BD3E}"/>
    <dgm:cxn modelId="{BA7572D0-9ECF-4866-844D-ABC8C865865B}" srcId="{B8CE16FE-CEEF-40FD-8154-14DD26F91982}" destId="{7FAA0594-1733-4A6B-B66B-E32C5C8833B6}" srcOrd="0" destOrd="0" parTransId="{0D7B3E31-E4A8-47B5-8EDB-4A2436F669D9}" sibTransId="{5400E3F8-0541-47D0-863B-0ABF665D898F}"/>
    <dgm:cxn modelId="{61229EDF-CB6A-4CD1-8331-3072170A06BD}" srcId="{52541905-CBE4-4A85-BC75-01F95915DA25}" destId="{0B78A840-4668-4B80-8E28-97CE12A87EA8}" srcOrd="0" destOrd="0" parTransId="{F51E863D-45FA-4424-AF9F-89649F6DF32F}" sibTransId="{C38C6383-0183-40DA-8CEE-40555CFD50C3}"/>
    <dgm:cxn modelId="{5ABCACE0-B39E-4B02-BE40-B6BD948DE899}" type="presOf" srcId="{422277BC-ABF0-4AB0-BEA2-20265C81F579}" destId="{FBE65E32-6B64-478C-A7DD-77B54041B1D3}" srcOrd="0" destOrd="3" presId="urn:microsoft.com/office/officeart/2005/8/layout/list1"/>
    <dgm:cxn modelId="{6F14CDED-5A36-4755-B1EC-0AB18A582BB2}" type="presOf" srcId="{BF3C4D14-3BBB-41FB-90B0-17D76666BCA8}" destId="{DA02F323-866D-4ED8-AA17-052DFC9A7452}" srcOrd="0" destOrd="1" presId="urn:microsoft.com/office/officeart/2005/8/layout/list1"/>
    <dgm:cxn modelId="{08F346EF-E8E5-45C6-9958-1A310692263F}" srcId="{C8E2800B-0DD6-4D94-946A-47FB188290F1}" destId="{28E7B1BC-BB29-45BD-8848-06172F372CC6}" srcOrd="2" destOrd="0" parTransId="{58B8E9AC-CFFD-4666-8AD6-641EF97132CD}" sibTransId="{52233200-CC25-402B-9113-031AB6D9FB27}"/>
    <dgm:cxn modelId="{8FDABBF1-0BE5-490C-BD36-F831FBF3BA57}" type="presOf" srcId="{52541905-CBE4-4A85-BC75-01F95915DA25}" destId="{98FBCB37-609D-42AC-B529-A5437C169156}" srcOrd="1" destOrd="0" presId="urn:microsoft.com/office/officeart/2005/8/layout/list1"/>
    <dgm:cxn modelId="{ED3A038D-BBAB-4EBF-A7F8-7FDEF0E5AF43}" type="presParOf" srcId="{E8229C38-C1B4-4B2A-A73B-DFB32CA0592D}" destId="{C88FD56E-9C60-412F-A7D6-BC9D4DCEBEC8}" srcOrd="0" destOrd="0" presId="urn:microsoft.com/office/officeart/2005/8/layout/list1"/>
    <dgm:cxn modelId="{5BCCE0B8-AE6D-47F5-ADE0-C87025C2B742}" type="presParOf" srcId="{C88FD56E-9C60-412F-A7D6-BC9D4DCEBEC8}" destId="{25B71794-1570-404B-A24F-593A3FE33973}" srcOrd="0" destOrd="0" presId="urn:microsoft.com/office/officeart/2005/8/layout/list1"/>
    <dgm:cxn modelId="{4A0F09C2-3556-43B1-B2BE-B8130F230BE0}" type="presParOf" srcId="{C88FD56E-9C60-412F-A7D6-BC9D4DCEBEC8}" destId="{86CF9766-65C5-4854-9A82-D61AA301A821}" srcOrd="1" destOrd="0" presId="urn:microsoft.com/office/officeart/2005/8/layout/list1"/>
    <dgm:cxn modelId="{206379B5-19E8-4A04-9AD8-E835D8CA8A4B}" type="presParOf" srcId="{E8229C38-C1B4-4B2A-A73B-DFB32CA0592D}" destId="{FF92ED4A-1129-479E-A4D9-DA26A67F78D4}" srcOrd="1" destOrd="0" presId="urn:microsoft.com/office/officeart/2005/8/layout/list1"/>
    <dgm:cxn modelId="{D30D3BEF-A83E-4E0F-A73B-2E688031FA12}" type="presParOf" srcId="{E8229C38-C1B4-4B2A-A73B-DFB32CA0592D}" destId="{103E8E82-0FB5-4729-843E-183035666EE0}" srcOrd="2" destOrd="0" presId="urn:microsoft.com/office/officeart/2005/8/layout/list1"/>
    <dgm:cxn modelId="{7EFEE114-C577-440C-ACAE-A14F6A0AA347}" type="presParOf" srcId="{E8229C38-C1B4-4B2A-A73B-DFB32CA0592D}" destId="{41A6C996-7778-4468-884D-F6B1207FF5CE}" srcOrd="3" destOrd="0" presId="urn:microsoft.com/office/officeart/2005/8/layout/list1"/>
    <dgm:cxn modelId="{6073C93F-C932-4364-9A8E-7BD4E02EB486}" type="presParOf" srcId="{E8229C38-C1B4-4B2A-A73B-DFB32CA0592D}" destId="{38C28F88-5B96-4E7B-A021-ADE02240BE87}" srcOrd="4" destOrd="0" presId="urn:microsoft.com/office/officeart/2005/8/layout/list1"/>
    <dgm:cxn modelId="{F281E4C9-DE88-4104-B913-CB6057182340}" type="presParOf" srcId="{38C28F88-5B96-4E7B-A021-ADE02240BE87}" destId="{B7EA5457-D55D-41CB-91E1-40BAA4130228}" srcOrd="0" destOrd="0" presId="urn:microsoft.com/office/officeart/2005/8/layout/list1"/>
    <dgm:cxn modelId="{B6974AD1-DDAB-4FE5-991E-F734D459F961}" type="presParOf" srcId="{38C28F88-5B96-4E7B-A021-ADE02240BE87}" destId="{98FBCB37-609D-42AC-B529-A5437C169156}" srcOrd="1" destOrd="0" presId="urn:microsoft.com/office/officeart/2005/8/layout/list1"/>
    <dgm:cxn modelId="{85677AEC-CEE1-4006-A89D-37983570D27F}" type="presParOf" srcId="{E8229C38-C1B4-4B2A-A73B-DFB32CA0592D}" destId="{D2134BD2-6700-4307-9EE6-47DB734EB34C}" srcOrd="5" destOrd="0" presId="urn:microsoft.com/office/officeart/2005/8/layout/list1"/>
    <dgm:cxn modelId="{644AF9C9-B693-4774-B5C9-542FBB4ACF12}" type="presParOf" srcId="{E8229C38-C1B4-4B2A-A73B-DFB32CA0592D}" destId="{DA02F323-866D-4ED8-AA17-052DFC9A7452}" srcOrd="6" destOrd="0" presId="urn:microsoft.com/office/officeart/2005/8/layout/list1"/>
    <dgm:cxn modelId="{C4481AE8-89D1-48C3-9AF4-E24B56CF38D1}" type="presParOf" srcId="{E8229C38-C1B4-4B2A-A73B-DFB32CA0592D}" destId="{6E59C926-3081-4459-BFFE-707911288CAA}" srcOrd="7" destOrd="0" presId="urn:microsoft.com/office/officeart/2005/8/layout/list1"/>
    <dgm:cxn modelId="{9BC308C2-0575-4C2D-BB44-C46B9AA198A5}" type="presParOf" srcId="{E8229C38-C1B4-4B2A-A73B-DFB32CA0592D}" destId="{F641C820-4950-48AD-B211-DD77FBA1F950}" srcOrd="8" destOrd="0" presId="urn:microsoft.com/office/officeart/2005/8/layout/list1"/>
    <dgm:cxn modelId="{B1B85B01-793C-409C-B911-0A4614F840EF}" type="presParOf" srcId="{F641C820-4950-48AD-B211-DD77FBA1F950}" destId="{DF598C70-33E4-459A-AC0D-6680C77E817D}" srcOrd="0" destOrd="0" presId="urn:microsoft.com/office/officeart/2005/8/layout/list1"/>
    <dgm:cxn modelId="{75FC39F4-6C1B-450C-B307-3EAEB11A4B2F}" type="presParOf" srcId="{F641C820-4950-48AD-B211-DD77FBA1F950}" destId="{3FDF0492-B411-426F-AD96-3243079C4208}" srcOrd="1" destOrd="0" presId="urn:microsoft.com/office/officeart/2005/8/layout/list1"/>
    <dgm:cxn modelId="{124D9115-782D-43E2-92FB-AD34AC2F956D}" type="presParOf" srcId="{E8229C38-C1B4-4B2A-A73B-DFB32CA0592D}" destId="{77B8944F-43A3-4366-918A-CC3C1AC10AA2}" srcOrd="9" destOrd="0" presId="urn:microsoft.com/office/officeart/2005/8/layout/list1"/>
    <dgm:cxn modelId="{90197A5E-2693-4228-AFFE-725E73E4F7E6}" type="presParOf" srcId="{E8229C38-C1B4-4B2A-A73B-DFB32CA0592D}" destId="{FBE65E32-6B64-478C-A7DD-77B54041B1D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82F06E-614C-4DD1-84DC-FCC063246D49}"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2216A90F-3421-4B0B-AD4E-573EE8D1381A}">
      <dgm:prSet/>
      <dgm:spPr/>
      <dgm:t>
        <a:bodyPr/>
        <a:lstStyle/>
        <a:p>
          <a:r>
            <a:rPr lang="en-GB"/>
            <a:t>triptans may be ineffective because of inadequate dosing, being taken too late in the attack, or poor absorption (gastroparesis or vomiting)</a:t>
          </a:r>
          <a:endParaRPr lang="en-US"/>
        </a:p>
      </dgm:t>
    </dgm:pt>
    <dgm:pt modelId="{1BCEEC98-C457-433E-A37D-CAC931073C2C}" type="parTrans" cxnId="{3FBBCD33-B976-4DA7-B1C7-9DE32EBEF5FE}">
      <dgm:prSet/>
      <dgm:spPr/>
      <dgm:t>
        <a:bodyPr/>
        <a:lstStyle/>
        <a:p>
          <a:endParaRPr lang="en-US"/>
        </a:p>
      </dgm:t>
    </dgm:pt>
    <dgm:pt modelId="{FC266DC5-EE94-4798-A7B5-BA17789F665C}" type="sibTrans" cxnId="{3FBBCD33-B976-4DA7-B1C7-9DE32EBEF5FE}">
      <dgm:prSet/>
      <dgm:spPr/>
      <dgm:t>
        <a:bodyPr/>
        <a:lstStyle/>
        <a:p>
          <a:endParaRPr lang="en-US"/>
        </a:p>
      </dgm:t>
    </dgm:pt>
    <dgm:pt modelId="{3B96F354-8C44-4D25-931B-796DDC995C9A}">
      <dgm:prSet/>
      <dgm:spPr/>
      <dgm:t>
        <a:bodyPr/>
        <a:lstStyle/>
        <a:p>
          <a:r>
            <a:rPr lang="en-GB" dirty="0"/>
            <a:t>patients may respond to a second or third triptan if they do not respond to a first or second one but even under ideal circumstances (</a:t>
          </a:r>
          <a:r>
            <a:rPr lang="en-GB" dirty="0" err="1"/>
            <a:t>sc</a:t>
          </a:r>
          <a:r>
            <a:rPr lang="en-GB" dirty="0"/>
            <a:t>) ~10% do not respond</a:t>
          </a:r>
          <a:endParaRPr lang="en-US" dirty="0"/>
        </a:p>
      </dgm:t>
    </dgm:pt>
    <dgm:pt modelId="{C3500A8F-0F37-445D-BDE3-421277ED48D6}" type="parTrans" cxnId="{5D1AA2B4-D6E3-4636-B981-C70C75C1E67D}">
      <dgm:prSet/>
      <dgm:spPr/>
      <dgm:t>
        <a:bodyPr/>
        <a:lstStyle/>
        <a:p>
          <a:endParaRPr lang="en-US"/>
        </a:p>
      </dgm:t>
    </dgm:pt>
    <dgm:pt modelId="{F98A4F9B-C673-4EF9-8B07-567BC8D415C4}" type="sibTrans" cxnId="{5D1AA2B4-D6E3-4636-B981-C70C75C1E67D}">
      <dgm:prSet/>
      <dgm:spPr/>
      <dgm:t>
        <a:bodyPr/>
        <a:lstStyle/>
        <a:p>
          <a:endParaRPr lang="en-US"/>
        </a:p>
      </dgm:t>
    </dgm:pt>
    <dgm:pt modelId="{0C1EB813-0C75-4476-A44E-42CFD5496462}">
      <dgm:prSet/>
      <dgm:spPr/>
      <dgm:t>
        <a:bodyPr/>
        <a:lstStyle/>
        <a:p>
          <a:r>
            <a:rPr lang="en-US" dirty="0"/>
            <a:t>triptans are relatively contraindicated in patients with cardiac or cerebrovascular disease and uncontrolled hypertension</a:t>
          </a:r>
        </a:p>
      </dgm:t>
    </dgm:pt>
    <dgm:pt modelId="{ADCDBFB1-EB0F-440F-A834-9CCB9D27186E}" type="parTrans" cxnId="{AD26D719-5E6F-4761-85BD-9E6C505B1E4D}">
      <dgm:prSet/>
      <dgm:spPr/>
      <dgm:t>
        <a:bodyPr/>
        <a:lstStyle/>
        <a:p>
          <a:endParaRPr lang="en-US"/>
        </a:p>
      </dgm:t>
    </dgm:pt>
    <dgm:pt modelId="{03702619-F752-4217-9049-EEE8BBEFC57E}" type="sibTrans" cxnId="{AD26D719-5E6F-4761-85BD-9E6C505B1E4D}">
      <dgm:prSet/>
      <dgm:spPr/>
      <dgm:t>
        <a:bodyPr/>
        <a:lstStyle/>
        <a:p>
          <a:endParaRPr lang="en-US"/>
        </a:p>
      </dgm:t>
    </dgm:pt>
    <dgm:pt modelId="{D6D6680D-A1A8-4B1B-92F1-B8FFCA21ED87}">
      <dgm:prSet/>
      <dgm:spPr/>
      <dgm:t>
        <a:bodyPr/>
        <a:lstStyle/>
        <a:p>
          <a:r>
            <a:rPr lang="en-GB" dirty="0"/>
            <a:t>triptan response may have implications for understanding migraine physiology</a:t>
          </a:r>
          <a:endParaRPr lang="en-US" dirty="0"/>
        </a:p>
      </dgm:t>
    </dgm:pt>
    <dgm:pt modelId="{A23584E3-08A1-4677-8D61-F465343DE4E3}" type="parTrans" cxnId="{D8FC615F-1231-46FA-AA18-2B24A378AE42}">
      <dgm:prSet/>
      <dgm:spPr/>
      <dgm:t>
        <a:bodyPr/>
        <a:lstStyle/>
        <a:p>
          <a:endParaRPr lang="en-US"/>
        </a:p>
      </dgm:t>
    </dgm:pt>
    <dgm:pt modelId="{2F3B89F2-3663-4CC6-A0A0-21CE373AA1B3}" type="sibTrans" cxnId="{D8FC615F-1231-46FA-AA18-2B24A378AE42}">
      <dgm:prSet/>
      <dgm:spPr/>
      <dgm:t>
        <a:bodyPr/>
        <a:lstStyle/>
        <a:p>
          <a:endParaRPr lang="en-US"/>
        </a:p>
      </dgm:t>
    </dgm:pt>
    <dgm:pt modelId="{2DAC01BA-2378-4E02-AAD7-5B9D2B76A497}">
      <dgm:prSet/>
      <dgm:spPr/>
      <dgm:t>
        <a:bodyPr/>
        <a:lstStyle/>
        <a:p>
          <a:r>
            <a:rPr lang="en-GB"/>
            <a:t>poor responders exhibit fewer premonitory symptoms</a:t>
          </a:r>
          <a:endParaRPr lang="en-US"/>
        </a:p>
      </dgm:t>
    </dgm:pt>
    <dgm:pt modelId="{F3B7F0D1-EC4F-4C23-B6A6-A69B8EE1D0A9}" type="parTrans" cxnId="{E8A5CF8F-78D5-4043-B111-F9631895F381}">
      <dgm:prSet/>
      <dgm:spPr/>
      <dgm:t>
        <a:bodyPr/>
        <a:lstStyle/>
        <a:p>
          <a:endParaRPr lang="en-US"/>
        </a:p>
      </dgm:t>
    </dgm:pt>
    <dgm:pt modelId="{A2117CB0-1851-4612-81A0-C23E7A675E73}" type="sibTrans" cxnId="{E8A5CF8F-78D5-4043-B111-F9631895F381}">
      <dgm:prSet/>
      <dgm:spPr/>
      <dgm:t>
        <a:bodyPr/>
        <a:lstStyle/>
        <a:p>
          <a:endParaRPr lang="en-US"/>
        </a:p>
      </dgm:t>
    </dgm:pt>
    <dgm:pt modelId="{3ACE5E79-4D37-4A4B-B40C-078515A3F5F8}">
      <dgm:prSet/>
      <dgm:spPr/>
      <dgm:t>
        <a:bodyPr/>
        <a:lstStyle/>
        <a:p>
          <a:r>
            <a:rPr lang="en-GB"/>
            <a:t>migraineurs with unilateral cranial autonomic symptoms may respond better to triptans</a:t>
          </a:r>
          <a:endParaRPr lang="en-US"/>
        </a:p>
      </dgm:t>
    </dgm:pt>
    <dgm:pt modelId="{89BCCBF8-7E00-4C3F-B971-5F485E9AC0A8}" type="parTrans" cxnId="{3BB06516-ABF4-4C70-B0A3-CEA251619D3C}">
      <dgm:prSet/>
      <dgm:spPr/>
      <dgm:t>
        <a:bodyPr/>
        <a:lstStyle/>
        <a:p>
          <a:endParaRPr lang="en-US"/>
        </a:p>
      </dgm:t>
    </dgm:pt>
    <dgm:pt modelId="{91CAFF3B-30D7-469D-ADF1-E62D0C02E28A}" type="sibTrans" cxnId="{3BB06516-ABF4-4C70-B0A3-CEA251619D3C}">
      <dgm:prSet/>
      <dgm:spPr/>
      <dgm:t>
        <a:bodyPr/>
        <a:lstStyle/>
        <a:p>
          <a:endParaRPr lang="en-US"/>
        </a:p>
      </dgm:t>
    </dgm:pt>
    <dgm:pt modelId="{3F840FA6-E207-43F6-8D8D-6CA001F2DF0F}" type="pres">
      <dgm:prSet presAssocID="{AC82F06E-614C-4DD1-84DC-FCC063246D49}" presName="linear" presStyleCnt="0">
        <dgm:presLayoutVars>
          <dgm:animLvl val="lvl"/>
          <dgm:resizeHandles val="exact"/>
        </dgm:presLayoutVars>
      </dgm:prSet>
      <dgm:spPr/>
    </dgm:pt>
    <dgm:pt modelId="{1A352C74-A473-42E1-8FAD-235D95FB85CA}" type="pres">
      <dgm:prSet presAssocID="{2216A90F-3421-4B0B-AD4E-573EE8D1381A}" presName="parentText" presStyleLbl="node1" presStyleIdx="0" presStyleCnt="4">
        <dgm:presLayoutVars>
          <dgm:chMax val="0"/>
          <dgm:bulletEnabled val="1"/>
        </dgm:presLayoutVars>
      </dgm:prSet>
      <dgm:spPr/>
    </dgm:pt>
    <dgm:pt modelId="{10C5E01F-1354-409B-B010-8B9045428289}" type="pres">
      <dgm:prSet presAssocID="{FC266DC5-EE94-4798-A7B5-BA17789F665C}" presName="spacer" presStyleCnt="0"/>
      <dgm:spPr/>
    </dgm:pt>
    <dgm:pt modelId="{BB9CEA69-D9E6-4148-AEFE-8DCAE184DD08}" type="pres">
      <dgm:prSet presAssocID="{3B96F354-8C44-4D25-931B-796DDC995C9A}" presName="parentText" presStyleLbl="node1" presStyleIdx="1" presStyleCnt="4">
        <dgm:presLayoutVars>
          <dgm:chMax val="0"/>
          <dgm:bulletEnabled val="1"/>
        </dgm:presLayoutVars>
      </dgm:prSet>
      <dgm:spPr/>
    </dgm:pt>
    <dgm:pt modelId="{387D1880-2FC3-4B00-80FB-42DEF761654E}" type="pres">
      <dgm:prSet presAssocID="{F98A4F9B-C673-4EF9-8B07-567BC8D415C4}" presName="spacer" presStyleCnt="0"/>
      <dgm:spPr/>
    </dgm:pt>
    <dgm:pt modelId="{EFC073BB-46BA-41F4-A604-3C1A7F2449B0}" type="pres">
      <dgm:prSet presAssocID="{0C1EB813-0C75-4476-A44E-42CFD5496462}" presName="parentText" presStyleLbl="node1" presStyleIdx="2" presStyleCnt="4">
        <dgm:presLayoutVars>
          <dgm:chMax val="0"/>
          <dgm:bulletEnabled val="1"/>
        </dgm:presLayoutVars>
      </dgm:prSet>
      <dgm:spPr/>
    </dgm:pt>
    <dgm:pt modelId="{8BFFE3AF-BE28-4EEA-84B5-7A6140E86857}" type="pres">
      <dgm:prSet presAssocID="{03702619-F752-4217-9049-EEE8BBEFC57E}" presName="spacer" presStyleCnt="0"/>
      <dgm:spPr/>
    </dgm:pt>
    <dgm:pt modelId="{43A67D5F-168F-448B-BC61-8AF9DEA26A32}" type="pres">
      <dgm:prSet presAssocID="{D6D6680D-A1A8-4B1B-92F1-B8FFCA21ED87}" presName="parentText" presStyleLbl="node1" presStyleIdx="3" presStyleCnt="4">
        <dgm:presLayoutVars>
          <dgm:chMax val="0"/>
          <dgm:bulletEnabled val="1"/>
        </dgm:presLayoutVars>
      </dgm:prSet>
      <dgm:spPr/>
    </dgm:pt>
    <dgm:pt modelId="{2A9D7563-B2E6-474E-9239-958710880266}" type="pres">
      <dgm:prSet presAssocID="{D6D6680D-A1A8-4B1B-92F1-B8FFCA21ED87}" presName="childText" presStyleLbl="revTx" presStyleIdx="0" presStyleCnt="1">
        <dgm:presLayoutVars>
          <dgm:bulletEnabled val="1"/>
        </dgm:presLayoutVars>
      </dgm:prSet>
      <dgm:spPr/>
    </dgm:pt>
  </dgm:ptLst>
  <dgm:cxnLst>
    <dgm:cxn modelId="{3BB06516-ABF4-4C70-B0A3-CEA251619D3C}" srcId="{D6D6680D-A1A8-4B1B-92F1-B8FFCA21ED87}" destId="{3ACE5E79-4D37-4A4B-B40C-078515A3F5F8}" srcOrd="1" destOrd="0" parTransId="{89BCCBF8-7E00-4C3F-B971-5F485E9AC0A8}" sibTransId="{91CAFF3B-30D7-469D-ADF1-E62D0C02E28A}"/>
    <dgm:cxn modelId="{AD26D719-5E6F-4761-85BD-9E6C505B1E4D}" srcId="{AC82F06E-614C-4DD1-84DC-FCC063246D49}" destId="{0C1EB813-0C75-4476-A44E-42CFD5496462}" srcOrd="2" destOrd="0" parTransId="{ADCDBFB1-EB0F-440F-A834-9CCB9D27186E}" sibTransId="{03702619-F752-4217-9049-EEE8BBEFC57E}"/>
    <dgm:cxn modelId="{D0B5C229-B5F5-49CB-8385-CD5741F048AA}" type="presOf" srcId="{AC82F06E-614C-4DD1-84DC-FCC063246D49}" destId="{3F840FA6-E207-43F6-8D8D-6CA001F2DF0F}" srcOrd="0" destOrd="0" presId="urn:microsoft.com/office/officeart/2005/8/layout/vList2"/>
    <dgm:cxn modelId="{3FBBCD33-B976-4DA7-B1C7-9DE32EBEF5FE}" srcId="{AC82F06E-614C-4DD1-84DC-FCC063246D49}" destId="{2216A90F-3421-4B0B-AD4E-573EE8D1381A}" srcOrd="0" destOrd="0" parTransId="{1BCEEC98-C457-433E-A37D-CAC931073C2C}" sibTransId="{FC266DC5-EE94-4798-A7B5-BA17789F665C}"/>
    <dgm:cxn modelId="{D8FC615F-1231-46FA-AA18-2B24A378AE42}" srcId="{AC82F06E-614C-4DD1-84DC-FCC063246D49}" destId="{D6D6680D-A1A8-4B1B-92F1-B8FFCA21ED87}" srcOrd="3" destOrd="0" parTransId="{A23584E3-08A1-4677-8D61-F465343DE4E3}" sibTransId="{2F3B89F2-3663-4CC6-A0A0-21CE373AA1B3}"/>
    <dgm:cxn modelId="{E8A5CF8F-78D5-4043-B111-F9631895F381}" srcId="{D6D6680D-A1A8-4B1B-92F1-B8FFCA21ED87}" destId="{2DAC01BA-2378-4E02-AAD7-5B9D2B76A497}" srcOrd="0" destOrd="0" parTransId="{F3B7F0D1-EC4F-4C23-B6A6-A69B8EE1D0A9}" sibTransId="{A2117CB0-1851-4612-81A0-C23E7A675E73}"/>
    <dgm:cxn modelId="{59BAB3A1-10D4-4079-A943-640ACA572B28}" type="presOf" srcId="{2216A90F-3421-4B0B-AD4E-573EE8D1381A}" destId="{1A352C74-A473-42E1-8FAD-235D95FB85CA}" srcOrd="0" destOrd="0" presId="urn:microsoft.com/office/officeart/2005/8/layout/vList2"/>
    <dgm:cxn modelId="{5D1AA2B4-D6E3-4636-B981-C70C75C1E67D}" srcId="{AC82F06E-614C-4DD1-84DC-FCC063246D49}" destId="{3B96F354-8C44-4D25-931B-796DDC995C9A}" srcOrd="1" destOrd="0" parTransId="{C3500A8F-0F37-445D-BDE3-421277ED48D6}" sibTransId="{F98A4F9B-C673-4EF9-8B07-567BC8D415C4}"/>
    <dgm:cxn modelId="{5920A7BB-552C-4094-84D3-655F91EBC782}" type="presOf" srcId="{2DAC01BA-2378-4E02-AAD7-5B9D2B76A497}" destId="{2A9D7563-B2E6-474E-9239-958710880266}" srcOrd="0" destOrd="0" presId="urn:microsoft.com/office/officeart/2005/8/layout/vList2"/>
    <dgm:cxn modelId="{F4111FCA-EA25-46D2-A5B5-79DCB1D3590F}" type="presOf" srcId="{D6D6680D-A1A8-4B1B-92F1-B8FFCA21ED87}" destId="{43A67D5F-168F-448B-BC61-8AF9DEA26A32}" srcOrd="0" destOrd="0" presId="urn:microsoft.com/office/officeart/2005/8/layout/vList2"/>
    <dgm:cxn modelId="{6B91ACCA-8380-4618-AE3C-8E438B4653C5}" type="presOf" srcId="{0C1EB813-0C75-4476-A44E-42CFD5496462}" destId="{EFC073BB-46BA-41F4-A604-3C1A7F2449B0}" srcOrd="0" destOrd="0" presId="urn:microsoft.com/office/officeart/2005/8/layout/vList2"/>
    <dgm:cxn modelId="{8DEF36F4-50FA-4876-9397-2EF770B58E52}" type="presOf" srcId="{3B96F354-8C44-4D25-931B-796DDC995C9A}" destId="{BB9CEA69-D9E6-4148-AEFE-8DCAE184DD08}" srcOrd="0" destOrd="0" presId="urn:microsoft.com/office/officeart/2005/8/layout/vList2"/>
    <dgm:cxn modelId="{F37BFAF4-C3D4-45C7-9BE3-7CA4A6E428AE}" type="presOf" srcId="{3ACE5E79-4D37-4A4B-B40C-078515A3F5F8}" destId="{2A9D7563-B2E6-474E-9239-958710880266}" srcOrd="0" destOrd="1" presId="urn:microsoft.com/office/officeart/2005/8/layout/vList2"/>
    <dgm:cxn modelId="{EB1CD8E0-5E1F-4276-B3D7-3CC940020A8F}" type="presParOf" srcId="{3F840FA6-E207-43F6-8D8D-6CA001F2DF0F}" destId="{1A352C74-A473-42E1-8FAD-235D95FB85CA}" srcOrd="0" destOrd="0" presId="urn:microsoft.com/office/officeart/2005/8/layout/vList2"/>
    <dgm:cxn modelId="{7259A531-250D-4ACD-9001-63D60F6D533D}" type="presParOf" srcId="{3F840FA6-E207-43F6-8D8D-6CA001F2DF0F}" destId="{10C5E01F-1354-409B-B010-8B9045428289}" srcOrd="1" destOrd="0" presId="urn:microsoft.com/office/officeart/2005/8/layout/vList2"/>
    <dgm:cxn modelId="{F8339271-64D8-4028-BB8B-74F1D16C9F5D}" type="presParOf" srcId="{3F840FA6-E207-43F6-8D8D-6CA001F2DF0F}" destId="{BB9CEA69-D9E6-4148-AEFE-8DCAE184DD08}" srcOrd="2" destOrd="0" presId="urn:microsoft.com/office/officeart/2005/8/layout/vList2"/>
    <dgm:cxn modelId="{AD5BA7D4-FCB8-42F3-9E04-67772329C1D0}" type="presParOf" srcId="{3F840FA6-E207-43F6-8D8D-6CA001F2DF0F}" destId="{387D1880-2FC3-4B00-80FB-42DEF761654E}" srcOrd="3" destOrd="0" presId="urn:microsoft.com/office/officeart/2005/8/layout/vList2"/>
    <dgm:cxn modelId="{A560FECA-D6A8-4704-BCEB-CAE71F9EA057}" type="presParOf" srcId="{3F840FA6-E207-43F6-8D8D-6CA001F2DF0F}" destId="{EFC073BB-46BA-41F4-A604-3C1A7F2449B0}" srcOrd="4" destOrd="0" presId="urn:microsoft.com/office/officeart/2005/8/layout/vList2"/>
    <dgm:cxn modelId="{43A37595-B4B1-43DE-94F0-861855D67189}" type="presParOf" srcId="{3F840FA6-E207-43F6-8D8D-6CA001F2DF0F}" destId="{8BFFE3AF-BE28-4EEA-84B5-7A6140E86857}" srcOrd="5" destOrd="0" presId="urn:microsoft.com/office/officeart/2005/8/layout/vList2"/>
    <dgm:cxn modelId="{75F92074-9A0B-4374-8A97-6177E4A1C077}" type="presParOf" srcId="{3F840FA6-E207-43F6-8D8D-6CA001F2DF0F}" destId="{43A67D5F-168F-448B-BC61-8AF9DEA26A32}" srcOrd="6" destOrd="0" presId="urn:microsoft.com/office/officeart/2005/8/layout/vList2"/>
    <dgm:cxn modelId="{EA6D7810-1993-4373-BD85-A2D08C17BEA6}" type="presParOf" srcId="{3F840FA6-E207-43F6-8D8D-6CA001F2DF0F}" destId="{2A9D7563-B2E6-474E-9239-958710880266}"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3E8E82-0FB5-4729-843E-183035666EE0}">
      <dsp:nvSpPr>
        <dsp:cNvPr id="0" name=""/>
        <dsp:cNvSpPr/>
      </dsp:nvSpPr>
      <dsp:spPr>
        <a:xfrm>
          <a:off x="0" y="439047"/>
          <a:ext cx="6513603" cy="978075"/>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5528" tIns="479044" rIns="505528" bIns="163576" numCol="1" spcCol="1270" anchor="t" anchorCtr="0">
          <a:noAutofit/>
        </a:bodyPr>
        <a:lstStyle/>
        <a:p>
          <a:pPr marL="228600" lvl="1" indent="-228600" algn="l" defTabSz="1022350">
            <a:lnSpc>
              <a:spcPct val="90000"/>
            </a:lnSpc>
            <a:spcBef>
              <a:spcPct val="0"/>
            </a:spcBef>
            <a:spcAft>
              <a:spcPct val="15000"/>
            </a:spcAft>
            <a:buChar char="•"/>
          </a:pPr>
          <a:r>
            <a:rPr lang="en-GB" sz="2300" kern="1200"/>
            <a:t>Neural &amp; vascular theories of migraine</a:t>
          </a:r>
          <a:endParaRPr lang="en-US" sz="2300" kern="1200"/>
        </a:p>
      </dsp:txBody>
      <dsp:txXfrm>
        <a:off x="0" y="439047"/>
        <a:ext cx="6513603" cy="978075"/>
      </dsp:txXfrm>
    </dsp:sp>
    <dsp:sp modelId="{86CF9766-65C5-4854-9A82-D61AA301A821}">
      <dsp:nvSpPr>
        <dsp:cNvPr id="0" name=""/>
        <dsp:cNvSpPr/>
      </dsp:nvSpPr>
      <dsp:spPr>
        <a:xfrm>
          <a:off x="325680" y="99567"/>
          <a:ext cx="4559522" cy="67896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339" tIns="0" rIns="172339" bIns="0" numCol="1" spcCol="1270" anchor="ctr" anchorCtr="0">
          <a:noAutofit/>
        </a:bodyPr>
        <a:lstStyle/>
        <a:p>
          <a:pPr marL="0" lvl="0" indent="0" algn="l" defTabSz="1022350">
            <a:lnSpc>
              <a:spcPct val="90000"/>
            </a:lnSpc>
            <a:spcBef>
              <a:spcPct val="0"/>
            </a:spcBef>
            <a:spcAft>
              <a:spcPct val="35000"/>
            </a:spcAft>
            <a:buNone/>
          </a:pPr>
          <a:r>
            <a:rPr lang="en-GB" sz="2300" kern="1200"/>
            <a:t>Historical background</a:t>
          </a:r>
          <a:endParaRPr lang="en-US" sz="2300" kern="1200"/>
        </a:p>
      </dsp:txBody>
      <dsp:txXfrm>
        <a:off x="358824" y="132711"/>
        <a:ext cx="4493234" cy="612672"/>
      </dsp:txXfrm>
    </dsp:sp>
    <dsp:sp modelId="{DA02F323-866D-4ED8-AA17-052DFC9A7452}">
      <dsp:nvSpPr>
        <dsp:cNvPr id="0" name=""/>
        <dsp:cNvSpPr/>
      </dsp:nvSpPr>
      <dsp:spPr>
        <a:xfrm>
          <a:off x="0" y="1880803"/>
          <a:ext cx="6513603" cy="1340325"/>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5528" tIns="479044" rIns="505528" bIns="163576" numCol="1" spcCol="1270" anchor="t" anchorCtr="0">
          <a:noAutofit/>
        </a:bodyPr>
        <a:lstStyle/>
        <a:p>
          <a:pPr marL="228600" lvl="1" indent="-228600" algn="l" defTabSz="1022350">
            <a:lnSpc>
              <a:spcPct val="90000"/>
            </a:lnSpc>
            <a:spcBef>
              <a:spcPct val="0"/>
            </a:spcBef>
            <a:spcAft>
              <a:spcPct val="15000"/>
            </a:spcAft>
            <a:buChar char="•"/>
          </a:pPr>
          <a:r>
            <a:rPr lang="en-GB" sz="2300" kern="1200"/>
            <a:t>Migraine pathophysiology</a:t>
          </a:r>
          <a:endParaRPr lang="en-US" sz="2300" kern="1200"/>
        </a:p>
        <a:p>
          <a:pPr marL="228600" lvl="1" indent="-228600" algn="l" defTabSz="1022350">
            <a:lnSpc>
              <a:spcPct val="90000"/>
            </a:lnSpc>
            <a:spcBef>
              <a:spcPct val="0"/>
            </a:spcBef>
            <a:spcAft>
              <a:spcPct val="15000"/>
            </a:spcAft>
            <a:buChar char="•"/>
          </a:pPr>
          <a:r>
            <a:rPr lang="en-GB" sz="2300" kern="1200" dirty="0"/>
            <a:t>Triptans, </a:t>
          </a:r>
          <a:r>
            <a:rPr lang="en-GB" sz="2300" kern="1200" dirty="0" err="1"/>
            <a:t>gepants</a:t>
          </a:r>
          <a:r>
            <a:rPr lang="en-GB" sz="2300" kern="1200" dirty="0"/>
            <a:t>, and antibodies</a:t>
          </a:r>
          <a:endParaRPr lang="en-US" sz="2300" kern="1200" dirty="0"/>
        </a:p>
      </dsp:txBody>
      <dsp:txXfrm>
        <a:off x="0" y="1880803"/>
        <a:ext cx="6513603" cy="1340325"/>
      </dsp:txXfrm>
    </dsp:sp>
    <dsp:sp modelId="{98FBCB37-609D-42AC-B529-A5437C169156}">
      <dsp:nvSpPr>
        <dsp:cNvPr id="0" name=""/>
        <dsp:cNvSpPr/>
      </dsp:nvSpPr>
      <dsp:spPr>
        <a:xfrm>
          <a:off x="325680" y="1541323"/>
          <a:ext cx="4559522" cy="67896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339" tIns="0" rIns="172339" bIns="0" numCol="1" spcCol="1270" anchor="ctr" anchorCtr="0">
          <a:noAutofit/>
        </a:bodyPr>
        <a:lstStyle/>
        <a:p>
          <a:pPr marL="0" lvl="0" indent="0" algn="l" defTabSz="1022350">
            <a:lnSpc>
              <a:spcPct val="90000"/>
            </a:lnSpc>
            <a:spcBef>
              <a:spcPct val="0"/>
            </a:spcBef>
            <a:spcAft>
              <a:spcPct val="35000"/>
            </a:spcAft>
            <a:buNone/>
          </a:pPr>
          <a:r>
            <a:rPr lang="en-GB" sz="2300" kern="1200" dirty="0"/>
            <a:t>Migraine &amp; CGRP</a:t>
          </a:r>
          <a:endParaRPr lang="en-US" sz="2300" kern="1200" dirty="0"/>
        </a:p>
      </dsp:txBody>
      <dsp:txXfrm>
        <a:off x="358824" y="1574467"/>
        <a:ext cx="4493234" cy="612672"/>
      </dsp:txXfrm>
    </dsp:sp>
    <dsp:sp modelId="{FBE65E32-6B64-478C-A7DD-77B54041B1D3}">
      <dsp:nvSpPr>
        <dsp:cNvPr id="0" name=""/>
        <dsp:cNvSpPr/>
      </dsp:nvSpPr>
      <dsp:spPr>
        <a:xfrm>
          <a:off x="0" y="3684808"/>
          <a:ext cx="6513603" cy="210105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5528" tIns="479044" rIns="505528" bIns="163576" numCol="1" spcCol="1270" anchor="t" anchorCtr="0">
          <a:noAutofit/>
        </a:bodyPr>
        <a:lstStyle/>
        <a:p>
          <a:pPr marL="228600" lvl="1" indent="-228600" algn="l" defTabSz="1022350">
            <a:lnSpc>
              <a:spcPct val="90000"/>
            </a:lnSpc>
            <a:spcBef>
              <a:spcPct val="0"/>
            </a:spcBef>
            <a:spcAft>
              <a:spcPct val="15000"/>
            </a:spcAft>
            <a:buChar char="•"/>
          </a:pPr>
          <a:r>
            <a:rPr lang="en-GB" sz="2300" kern="1200"/>
            <a:t>Studies of premonitory phase &amp; aura</a:t>
          </a:r>
          <a:endParaRPr lang="en-US" sz="2300" kern="1200"/>
        </a:p>
        <a:p>
          <a:pPr marL="228600" lvl="1" indent="-228600" algn="l" defTabSz="1022350">
            <a:lnSpc>
              <a:spcPct val="90000"/>
            </a:lnSpc>
            <a:spcBef>
              <a:spcPct val="0"/>
            </a:spcBef>
            <a:spcAft>
              <a:spcPct val="15000"/>
            </a:spcAft>
            <a:buChar char="•"/>
          </a:pPr>
          <a:r>
            <a:rPr lang="en-GB" sz="2300" kern="1200" dirty="0"/>
            <a:t>Other molecular targets for therapy</a:t>
          </a:r>
          <a:endParaRPr lang="en-US" sz="2300" kern="1200" dirty="0"/>
        </a:p>
        <a:p>
          <a:pPr marL="228600" lvl="1" indent="-228600" algn="l" defTabSz="1022350">
            <a:lnSpc>
              <a:spcPct val="90000"/>
            </a:lnSpc>
            <a:spcBef>
              <a:spcPct val="0"/>
            </a:spcBef>
            <a:spcAft>
              <a:spcPct val="15000"/>
            </a:spcAft>
            <a:buChar char="•"/>
          </a:pPr>
          <a:r>
            <a:rPr lang="en-GB" sz="2300" kern="1200" dirty="0"/>
            <a:t>The afterlife of the vascular theory</a:t>
          </a:r>
          <a:endParaRPr lang="en-US" sz="2300" kern="1200" dirty="0"/>
        </a:p>
        <a:p>
          <a:pPr marL="228600" lvl="1" indent="-228600" algn="l" defTabSz="1022350">
            <a:lnSpc>
              <a:spcPct val="90000"/>
            </a:lnSpc>
            <a:spcBef>
              <a:spcPct val="0"/>
            </a:spcBef>
            <a:spcAft>
              <a:spcPct val="15000"/>
            </a:spcAft>
            <a:buChar char="•"/>
          </a:pPr>
          <a:r>
            <a:rPr lang="en-US" sz="2300" kern="1200" dirty="0"/>
            <a:t>Novel treatment options</a:t>
          </a:r>
        </a:p>
      </dsp:txBody>
      <dsp:txXfrm>
        <a:off x="0" y="3684808"/>
        <a:ext cx="6513603" cy="2101050"/>
      </dsp:txXfrm>
    </dsp:sp>
    <dsp:sp modelId="{3FDF0492-B411-426F-AD96-3243079C4208}">
      <dsp:nvSpPr>
        <dsp:cNvPr id="0" name=""/>
        <dsp:cNvSpPr/>
      </dsp:nvSpPr>
      <dsp:spPr>
        <a:xfrm>
          <a:off x="325680" y="3345328"/>
          <a:ext cx="4559522" cy="67896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339" tIns="0" rIns="172339" bIns="0" numCol="1" spcCol="1270" anchor="ctr" anchorCtr="0">
          <a:noAutofit/>
        </a:bodyPr>
        <a:lstStyle/>
        <a:p>
          <a:pPr marL="0" lvl="0" indent="0" algn="l" defTabSz="1022350">
            <a:lnSpc>
              <a:spcPct val="90000"/>
            </a:lnSpc>
            <a:spcBef>
              <a:spcPct val="0"/>
            </a:spcBef>
            <a:spcAft>
              <a:spcPct val="35000"/>
            </a:spcAft>
            <a:buNone/>
          </a:pPr>
          <a:r>
            <a:rPr lang="en-GB" sz="2300" kern="1200" dirty="0"/>
            <a:t>More than a headache</a:t>
          </a:r>
          <a:endParaRPr lang="en-US" sz="2300" kern="1200" dirty="0"/>
        </a:p>
      </dsp:txBody>
      <dsp:txXfrm>
        <a:off x="358824" y="3378472"/>
        <a:ext cx="4493234" cy="6126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352C74-A473-42E1-8FAD-235D95FB85CA}">
      <dsp:nvSpPr>
        <dsp:cNvPr id="0" name=""/>
        <dsp:cNvSpPr/>
      </dsp:nvSpPr>
      <dsp:spPr>
        <a:xfrm>
          <a:off x="0" y="6867"/>
          <a:ext cx="6513603" cy="12097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triptans may be ineffective because of inadequate dosing, being taken too late in the attack, or poor absorption (gastroparesis or vomiting)</a:t>
          </a:r>
          <a:endParaRPr lang="en-US" sz="2200" kern="1200"/>
        </a:p>
      </dsp:txBody>
      <dsp:txXfrm>
        <a:off x="59057" y="65924"/>
        <a:ext cx="6395489" cy="1091666"/>
      </dsp:txXfrm>
    </dsp:sp>
    <dsp:sp modelId="{BB9CEA69-D9E6-4148-AEFE-8DCAE184DD08}">
      <dsp:nvSpPr>
        <dsp:cNvPr id="0" name=""/>
        <dsp:cNvSpPr/>
      </dsp:nvSpPr>
      <dsp:spPr>
        <a:xfrm>
          <a:off x="0" y="1280007"/>
          <a:ext cx="6513603" cy="120978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t>patients may respond to a second or third triptan if they do not respond to a first or second one but even under ideal circumstances (</a:t>
          </a:r>
          <a:r>
            <a:rPr lang="en-GB" sz="2200" kern="1200" dirty="0" err="1"/>
            <a:t>sc</a:t>
          </a:r>
          <a:r>
            <a:rPr lang="en-GB" sz="2200" kern="1200" dirty="0"/>
            <a:t>) ~10% do not respond</a:t>
          </a:r>
          <a:endParaRPr lang="en-US" sz="2200" kern="1200" dirty="0"/>
        </a:p>
      </dsp:txBody>
      <dsp:txXfrm>
        <a:off x="59057" y="1339064"/>
        <a:ext cx="6395489" cy="1091666"/>
      </dsp:txXfrm>
    </dsp:sp>
    <dsp:sp modelId="{EFC073BB-46BA-41F4-A604-3C1A7F2449B0}">
      <dsp:nvSpPr>
        <dsp:cNvPr id="0" name=""/>
        <dsp:cNvSpPr/>
      </dsp:nvSpPr>
      <dsp:spPr>
        <a:xfrm>
          <a:off x="0" y="2553148"/>
          <a:ext cx="6513603" cy="120978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triptans are relatively contraindicated in patients with cardiac or cerebrovascular disease and uncontrolled hypertension</a:t>
          </a:r>
        </a:p>
      </dsp:txBody>
      <dsp:txXfrm>
        <a:off x="59057" y="2612205"/>
        <a:ext cx="6395489" cy="1091666"/>
      </dsp:txXfrm>
    </dsp:sp>
    <dsp:sp modelId="{43A67D5F-168F-448B-BC61-8AF9DEA26A32}">
      <dsp:nvSpPr>
        <dsp:cNvPr id="0" name=""/>
        <dsp:cNvSpPr/>
      </dsp:nvSpPr>
      <dsp:spPr>
        <a:xfrm>
          <a:off x="0" y="3826288"/>
          <a:ext cx="6513603" cy="120978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t>triptan response may have implications for understanding migraine physiology</a:t>
          </a:r>
          <a:endParaRPr lang="en-US" sz="2200" kern="1200" dirty="0"/>
        </a:p>
      </dsp:txBody>
      <dsp:txXfrm>
        <a:off x="59057" y="3885345"/>
        <a:ext cx="6395489" cy="1091666"/>
      </dsp:txXfrm>
    </dsp:sp>
    <dsp:sp modelId="{2A9D7563-B2E6-474E-9239-958710880266}">
      <dsp:nvSpPr>
        <dsp:cNvPr id="0" name=""/>
        <dsp:cNvSpPr/>
      </dsp:nvSpPr>
      <dsp:spPr>
        <a:xfrm>
          <a:off x="0" y="5036068"/>
          <a:ext cx="6513603" cy="842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GB" sz="1700" kern="1200"/>
            <a:t>poor responders exhibit fewer premonitory symptoms</a:t>
          </a:r>
          <a:endParaRPr lang="en-US" sz="1700" kern="1200"/>
        </a:p>
        <a:p>
          <a:pPr marL="171450" lvl="1" indent="-171450" algn="l" defTabSz="755650">
            <a:lnSpc>
              <a:spcPct val="90000"/>
            </a:lnSpc>
            <a:spcBef>
              <a:spcPct val="0"/>
            </a:spcBef>
            <a:spcAft>
              <a:spcPct val="20000"/>
            </a:spcAft>
            <a:buChar char="•"/>
          </a:pPr>
          <a:r>
            <a:rPr lang="en-GB" sz="1700" kern="1200"/>
            <a:t>migraineurs with unilateral cranial autonomic symptoms may respond better to triptans</a:t>
          </a:r>
          <a:endParaRPr lang="en-US" sz="1700" kern="1200"/>
        </a:p>
      </dsp:txBody>
      <dsp:txXfrm>
        <a:off x="0" y="5036068"/>
        <a:ext cx="6513603" cy="84249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0.04313</cdr:x>
      <cdr:y>0</cdr:y>
    </cdr:from>
    <cdr:to>
      <cdr:x>0.08427</cdr:x>
      <cdr:y>0.82744</cdr:y>
    </cdr:to>
    <cdr:sp macro="" textlink="">
      <cdr:nvSpPr>
        <cdr:cNvPr id="2" name="TextBox 2"/>
        <cdr:cNvSpPr txBox="1"/>
      </cdr:nvSpPr>
      <cdr:spPr>
        <a:xfrm xmlns:a="http://schemas.openxmlformats.org/drawingml/2006/main" rot="16200000">
          <a:off x="-1243353" y="1598301"/>
          <a:ext cx="3535158"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1600" b="1" dirty="0">
              <a:solidFill>
                <a:schemeClr val="tx2"/>
              </a:solidFill>
              <a:latin typeface="Tahoma" panose="020B0604030504040204" pitchFamily="34" charset="0"/>
              <a:ea typeface="Tahoma" panose="020B0604030504040204" pitchFamily="34" charset="0"/>
              <a:cs typeface="Tahoma" panose="020B0604030504040204" pitchFamily="34" charset="0"/>
            </a:rPr>
            <a:t>Number of CH Attacks per Week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7ECCC4-B6B0-4346-AB97-8CC65CFCD973}" type="datetimeFigureOut">
              <a:rPr lang="en-GB" smtClean="0"/>
              <a:t>25/05/2022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E73A4A-1493-4634-B40D-53C16FC25758}" type="slidenum">
              <a:rPr lang="en-GB" smtClean="0"/>
              <a:t>‹#›</a:t>
            </a:fld>
            <a:endParaRPr lang="en-GB"/>
          </a:p>
        </p:txBody>
      </p:sp>
    </p:spTree>
    <p:extLst>
      <p:ext uri="{BB962C8B-B14F-4D97-AF65-F5344CB8AC3E}">
        <p14:creationId xmlns:p14="http://schemas.microsoft.com/office/powerpoint/2010/main" val="321581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07CF6E99-6CC0-3033-BC3A-A5A16C4F505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4667CEDB-93A5-A5B0-4AEF-381759606C0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6868" name="Date Placeholder 3">
            <a:extLst>
              <a:ext uri="{FF2B5EF4-FFF2-40B4-BE49-F238E27FC236}">
                <a16:creationId xmlns:a16="http://schemas.microsoft.com/office/drawing/2014/main" id="{B945E667-4D3A-7BC4-BEBE-648DF4D583EE}"/>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sto MT" panose="02040603050505030304" pitchFamily="18" charset="0"/>
              </a:defRPr>
            </a:lvl1pPr>
            <a:lvl2pPr marL="742950" indent="-285750">
              <a:defRPr>
                <a:solidFill>
                  <a:schemeClr val="tx1"/>
                </a:solidFill>
                <a:latin typeface="Calisto MT" panose="02040603050505030304" pitchFamily="18" charset="0"/>
              </a:defRPr>
            </a:lvl2pPr>
            <a:lvl3pPr marL="1143000" indent="-228600">
              <a:defRPr>
                <a:solidFill>
                  <a:schemeClr val="tx1"/>
                </a:solidFill>
                <a:latin typeface="Calisto MT" panose="02040603050505030304" pitchFamily="18" charset="0"/>
              </a:defRPr>
            </a:lvl3pPr>
            <a:lvl4pPr marL="1600200" indent="-228600">
              <a:defRPr>
                <a:solidFill>
                  <a:schemeClr val="tx1"/>
                </a:solidFill>
                <a:latin typeface="Calisto MT" panose="02040603050505030304" pitchFamily="18" charset="0"/>
              </a:defRPr>
            </a:lvl4pPr>
            <a:lvl5pPr marL="2057400" indent="-228600">
              <a:defRPr>
                <a:solidFill>
                  <a:schemeClr val="tx1"/>
                </a:solidFill>
                <a:latin typeface="Calisto MT" panose="02040603050505030304" pitchFamily="18" charset="0"/>
              </a:defRPr>
            </a:lvl5pPr>
            <a:lvl6pPr marL="2514600" indent="-228600" defTabSz="457200" fontAlgn="base">
              <a:spcBef>
                <a:spcPct val="0"/>
              </a:spcBef>
              <a:spcAft>
                <a:spcPct val="0"/>
              </a:spcAft>
              <a:defRPr>
                <a:solidFill>
                  <a:schemeClr val="tx1"/>
                </a:solidFill>
                <a:latin typeface="Calisto MT" panose="02040603050505030304" pitchFamily="18" charset="0"/>
              </a:defRPr>
            </a:lvl6pPr>
            <a:lvl7pPr marL="2971800" indent="-228600" defTabSz="457200" fontAlgn="base">
              <a:spcBef>
                <a:spcPct val="0"/>
              </a:spcBef>
              <a:spcAft>
                <a:spcPct val="0"/>
              </a:spcAft>
              <a:defRPr>
                <a:solidFill>
                  <a:schemeClr val="tx1"/>
                </a:solidFill>
                <a:latin typeface="Calisto MT" panose="02040603050505030304" pitchFamily="18" charset="0"/>
              </a:defRPr>
            </a:lvl7pPr>
            <a:lvl8pPr marL="3429000" indent="-228600" defTabSz="457200" fontAlgn="base">
              <a:spcBef>
                <a:spcPct val="0"/>
              </a:spcBef>
              <a:spcAft>
                <a:spcPct val="0"/>
              </a:spcAft>
              <a:defRPr>
                <a:solidFill>
                  <a:schemeClr val="tx1"/>
                </a:solidFill>
                <a:latin typeface="Calisto MT" panose="02040603050505030304" pitchFamily="18" charset="0"/>
              </a:defRPr>
            </a:lvl8pPr>
            <a:lvl9pPr marL="3886200" indent="-228600" defTabSz="457200" fontAlgn="base">
              <a:spcBef>
                <a:spcPct val="0"/>
              </a:spcBef>
              <a:spcAft>
                <a:spcPct val="0"/>
              </a:spcAft>
              <a:defRPr>
                <a:solidFill>
                  <a:schemeClr val="tx1"/>
                </a:solidFill>
                <a:latin typeface="Calisto MT" panose="02040603050505030304" pitchFamily="18" charset="0"/>
              </a:defRPr>
            </a:lvl9pPr>
          </a:lstStyle>
          <a:p>
            <a:pPr fontAlgn="base">
              <a:spcBef>
                <a:spcPct val="0"/>
              </a:spcBef>
              <a:spcAft>
                <a:spcPct val="0"/>
              </a:spcAft>
            </a:pPr>
            <a:fld id="{264868E9-45F7-4D1F-B238-63BB7698E4BD}" type="datetime1">
              <a:rPr lang="en-US" altLang="en-US" smtClean="0">
                <a:latin typeface="Calibri" panose="020F0502020204030204" pitchFamily="34" charset="0"/>
              </a:rPr>
              <a:pPr fontAlgn="base">
                <a:spcBef>
                  <a:spcPct val="0"/>
                </a:spcBef>
                <a:spcAft>
                  <a:spcPct val="0"/>
                </a:spcAft>
              </a:pPr>
              <a:t>5/25/2022</a:t>
            </a:fld>
            <a:endParaRPr lang="en-US" altLang="en-US">
              <a:latin typeface="Calibri" panose="020F0502020204030204" pitchFamily="34" charset="0"/>
            </a:endParaRPr>
          </a:p>
        </p:txBody>
      </p:sp>
      <p:sp>
        <p:nvSpPr>
          <p:cNvPr id="36869" name="Slide Number Placeholder 4">
            <a:extLst>
              <a:ext uri="{FF2B5EF4-FFF2-40B4-BE49-F238E27FC236}">
                <a16:creationId xmlns:a16="http://schemas.microsoft.com/office/drawing/2014/main" id="{774F4A4A-E081-E664-945F-D2970337E80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sto MT" panose="02040603050505030304" pitchFamily="18" charset="0"/>
              </a:defRPr>
            </a:lvl1pPr>
            <a:lvl2pPr marL="742950" indent="-285750">
              <a:defRPr>
                <a:solidFill>
                  <a:schemeClr val="tx1"/>
                </a:solidFill>
                <a:latin typeface="Calisto MT" panose="02040603050505030304" pitchFamily="18" charset="0"/>
              </a:defRPr>
            </a:lvl2pPr>
            <a:lvl3pPr marL="1143000" indent="-228600">
              <a:defRPr>
                <a:solidFill>
                  <a:schemeClr val="tx1"/>
                </a:solidFill>
                <a:latin typeface="Calisto MT" panose="02040603050505030304" pitchFamily="18" charset="0"/>
              </a:defRPr>
            </a:lvl3pPr>
            <a:lvl4pPr marL="1600200" indent="-228600">
              <a:defRPr>
                <a:solidFill>
                  <a:schemeClr val="tx1"/>
                </a:solidFill>
                <a:latin typeface="Calisto MT" panose="02040603050505030304" pitchFamily="18" charset="0"/>
              </a:defRPr>
            </a:lvl4pPr>
            <a:lvl5pPr marL="2057400" indent="-228600">
              <a:defRPr>
                <a:solidFill>
                  <a:schemeClr val="tx1"/>
                </a:solidFill>
                <a:latin typeface="Calisto MT" panose="02040603050505030304" pitchFamily="18" charset="0"/>
              </a:defRPr>
            </a:lvl5pPr>
            <a:lvl6pPr marL="2514600" indent="-228600" defTabSz="457200" fontAlgn="base">
              <a:spcBef>
                <a:spcPct val="0"/>
              </a:spcBef>
              <a:spcAft>
                <a:spcPct val="0"/>
              </a:spcAft>
              <a:defRPr>
                <a:solidFill>
                  <a:schemeClr val="tx1"/>
                </a:solidFill>
                <a:latin typeface="Calisto MT" panose="02040603050505030304" pitchFamily="18" charset="0"/>
              </a:defRPr>
            </a:lvl6pPr>
            <a:lvl7pPr marL="2971800" indent="-228600" defTabSz="457200" fontAlgn="base">
              <a:spcBef>
                <a:spcPct val="0"/>
              </a:spcBef>
              <a:spcAft>
                <a:spcPct val="0"/>
              </a:spcAft>
              <a:defRPr>
                <a:solidFill>
                  <a:schemeClr val="tx1"/>
                </a:solidFill>
                <a:latin typeface="Calisto MT" panose="02040603050505030304" pitchFamily="18" charset="0"/>
              </a:defRPr>
            </a:lvl7pPr>
            <a:lvl8pPr marL="3429000" indent="-228600" defTabSz="457200" fontAlgn="base">
              <a:spcBef>
                <a:spcPct val="0"/>
              </a:spcBef>
              <a:spcAft>
                <a:spcPct val="0"/>
              </a:spcAft>
              <a:defRPr>
                <a:solidFill>
                  <a:schemeClr val="tx1"/>
                </a:solidFill>
                <a:latin typeface="Calisto MT" panose="02040603050505030304" pitchFamily="18" charset="0"/>
              </a:defRPr>
            </a:lvl8pPr>
            <a:lvl9pPr marL="3886200" indent="-228600" defTabSz="457200" fontAlgn="base">
              <a:spcBef>
                <a:spcPct val="0"/>
              </a:spcBef>
              <a:spcAft>
                <a:spcPct val="0"/>
              </a:spcAft>
              <a:defRPr>
                <a:solidFill>
                  <a:schemeClr val="tx1"/>
                </a:solidFill>
                <a:latin typeface="Calisto MT" panose="02040603050505030304" pitchFamily="18" charset="0"/>
              </a:defRPr>
            </a:lvl9pPr>
          </a:lstStyle>
          <a:p>
            <a:pPr fontAlgn="base">
              <a:spcBef>
                <a:spcPct val="0"/>
              </a:spcBef>
              <a:spcAft>
                <a:spcPct val="0"/>
              </a:spcAft>
            </a:pPr>
            <a:fld id="{1711551A-4326-4E8E-8514-846EF91F12FA}" type="slidenum">
              <a:rPr lang="en-US" altLang="en-US" smtClean="0">
                <a:latin typeface="Calibri" panose="020F0502020204030204" pitchFamily="34" charset="0"/>
              </a:rPr>
              <a:pPr fontAlgn="base">
                <a:spcBef>
                  <a:spcPct val="0"/>
                </a:spcBef>
                <a:spcAft>
                  <a:spcPct val="0"/>
                </a:spcAft>
              </a:pPr>
              <a:t>67</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Long-term prophylactic use of nVNS was associated with continued reductions in the number of headache days per 28 days in the Treatment Subgroup (nVNS or sham control) populations</a:t>
            </a:r>
          </a:p>
          <a:p>
            <a:endParaRPr lang="en-US" dirty="0"/>
          </a:p>
          <a:p>
            <a:endParaRPr lang="en-US" dirty="0"/>
          </a:p>
        </p:txBody>
      </p:sp>
      <p:sp>
        <p:nvSpPr>
          <p:cNvPr id="4" name="Slide Number Placeholder 3"/>
          <p:cNvSpPr>
            <a:spLocks noGrp="1"/>
          </p:cNvSpPr>
          <p:nvPr>
            <p:ph type="sldNum" sz="quarter" idx="10"/>
          </p:nvPr>
        </p:nvSpPr>
        <p:spPr/>
        <p:txBody>
          <a:bodyPr/>
          <a:lstStyle/>
          <a:p>
            <a:fld id="{841221E5-7225-48EB-A4EE-420E7BFCF705}" type="slidenum">
              <a:rPr lang="en-US" smtClean="0"/>
              <a:pPr/>
              <a:t>76</a:t>
            </a:fld>
            <a:endParaRPr lang="en-US"/>
          </a:p>
        </p:txBody>
      </p:sp>
    </p:spTree>
    <p:extLst>
      <p:ext uri="{BB962C8B-B14F-4D97-AF65-F5344CB8AC3E}">
        <p14:creationId xmlns:p14="http://schemas.microsoft.com/office/powerpoint/2010/main" val="3399184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B1E83-3EE9-4206-9144-4888D57DB4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DE2CC82-A419-42BE-948F-B57D8A3E1C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9F7F0A0-2EF1-4CCB-9CB1-040D9A45B326}"/>
              </a:ext>
            </a:extLst>
          </p:cNvPr>
          <p:cNvSpPr>
            <a:spLocks noGrp="1"/>
          </p:cNvSpPr>
          <p:nvPr>
            <p:ph type="dt" sz="half" idx="10"/>
          </p:nvPr>
        </p:nvSpPr>
        <p:spPr/>
        <p:txBody>
          <a:bodyPr/>
          <a:lstStyle/>
          <a:p>
            <a:fld id="{D35270C6-16B5-46DD-8A67-DAF8B4BA8E49}" type="datetimeFigureOut">
              <a:rPr lang="en-GB" smtClean="0"/>
              <a:t>25/05/2022</a:t>
            </a:fld>
            <a:endParaRPr lang="en-GB"/>
          </a:p>
        </p:txBody>
      </p:sp>
      <p:sp>
        <p:nvSpPr>
          <p:cNvPr id="5" name="Footer Placeholder 4">
            <a:extLst>
              <a:ext uri="{FF2B5EF4-FFF2-40B4-BE49-F238E27FC236}">
                <a16:creationId xmlns:a16="http://schemas.microsoft.com/office/drawing/2014/main" id="{8C44A6F2-4E70-4E4F-A1F8-D2E9B987CA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0632D2-2510-4D78-92B8-51B149F27E60}"/>
              </a:ext>
            </a:extLst>
          </p:cNvPr>
          <p:cNvSpPr>
            <a:spLocks noGrp="1"/>
          </p:cNvSpPr>
          <p:nvPr>
            <p:ph type="sldNum" sz="quarter" idx="12"/>
          </p:nvPr>
        </p:nvSpPr>
        <p:spPr/>
        <p:txBody>
          <a:bodyPr/>
          <a:lstStyle/>
          <a:p>
            <a:fld id="{F40D2C85-5BE3-4390-9D1D-C9D939B133A3}" type="slidenum">
              <a:rPr lang="en-GB" smtClean="0"/>
              <a:t>‹#›</a:t>
            </a:fld>
            <a:endParaRPr lang="en-GB"/>
          </a:p>
        </p:txBody>
      </p:sp>
    </p:spTree>
    <p:extLst>
      <p:ext uri="{BB962C8B-B14F-4D97-AF65-F5344CB8AC3E}">
        <p14:creationId xmlns:p14="http://schemas.microsoft.com/office/powerpoint/2010/main" val="2323011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84D58-AE60-444A-9261-A3E0F9F14BE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6F46E4B-8CD1-494F-B54A-E0ACB16A4E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CDEE9F-45B7-4594-AD3B-8E3365599202}"/>
              </a:ext>
            </a:extLst>
          </p:cNvPr>
          <p:cNvSpPr>
            <a:spLocks noGrp="1"/>
          </p:cNvSpPr>
          <p:nvPr>
            <p:ph type="dt" sz="half" idx="10"/>
          </p:nvPr>
        </p:nvSpPr>
        <p:spPr/>
        <p:txBody>
          <a:bodyPr/>
          <a:lstStyle/>
          <a:p>
            <a:fld id="{D35270C6-16B5-46DD-8A67-DAF8B4BA8E49}" type="datetimeFigureOut">
              <a:rPr lang="en-GB" smtClean="0"/>
              <a:t>25/05/2022</a:t>
            </a:fld>
            <a:endParaRPr lang="en-GB"/>
          </a:p>
        </p:txBody>
      </p:sp>
      <p:sp>
        <p:nvSpPr>
          <p:cNvPr id="5" name="Footer Placeholder 4">
            <a:extLst>
              <a:ext uri="{FF2B5EF4-FFF2-40B4-BE49-F238E27FC236}">
                <a16:creationId xmlns:a16="http://schemas.microsoft.com/office/drawing/2014/main" id="{8F9A2F9E-2DAA-43E8-95CD-15107F0C08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C2DB77-6590-4AC4-8221-2692BF2F2370}"/>
              </a:ext>
            </a:extLst>
          </p:cNvPr>
          <p:cNvSpPr>
            <a:spLocks noGrp="1"/>
          </p:cNvSpPr>
          <p:nvPr>
            <p:ph type="sldNum" sz="quarter" idx="12"/>
          </p:nvPr>
        </p:nvSpPr>
        <p:spPr/>
        <p:txBody>
          <a:bodyPr/>
          <a:lstStyle/>
          <a:p>
            <a:fld id="{F40D2C85-5BE3-4390-9D1D-C9D939B133A3}" type="slidenum">
              <a:rPr lang="en-GB" smtClean="0"/>
              <a:t>‹#›</a:t>
            </a:fld>
            <a:endParaRPr lang="en-GB"/>
          </a:p>
        </p:txBody>
      </p:sp>
    </p:spTree>
    <p:extLst>
      <p:ext uri="{BB962C8B-B14F-4D97-AF65-F5344CB8AC3E}">
        <p14:creationId xmlns:p14="http://schemas.microsoft.com/office/powerpoint/2010/main" val="1749377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E36487-84F8-408E-9D96-6A4A8EEDBBF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15AAF6D-4232-4399-A2CA-9E41538A6C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168055E-4DFA-4C01-9987-63C6AF086F7E}"/>
              </a:ext>
            </a:extLst>
          </p:cNvPr>
          <p:cNvSpPr>
            <a:spLocks noGrp="1"/>
          </p:cNvSpPr>
          <p:nvPr>
            <p:ph type="dt" sz="half" idx="10"/>
          </p:nvPr>
        </p:nvSpPr>
        <p:spPr/>
        <p:txBody>
          <a:bodyPr/>
          <a:lstStyle/>
          <a:p>
            <a:fld id="{D35270C6-16B5-46DD-8A67-DAF8B4BA8E49}" type="datetimeFigureOut">
              <a:rPr lang="en-GB" smtClean="0"/>
              <a:t>25/05/2022</a:t>
            </a:fld>
            <a:endParaRPr lang="en-GB"/>
          </a:p>
        </p:txBody>
      </p:sp>
      <p:sp>
        <p:nvSpPr>
          <p:cNvPr id="5" name="Footer Placeholder 4">
            <a:extLst>
              <a:ext uri="{FF2B5EF4-FFF2-40B4-BE49-F238E27FC236}">
                <a16:creationId xmlns:a16="http://schemas.microsoft.com/office/drawing/2014/main" id="{894934E6-758E-4BED-B8FF-044858C060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6E2EC1-2C74-4679-AB97-7444372D65AB}"/>
              </a:ext>
            </a:extLst>
          </p:cNvPr>
          <p:cNvSpPr>
            <a:spLocks noGrp="1"/>
          </p:cNvSpPr>
          <p:nvPr>
            <p:ph type="sldNum" sz="quarter" idx="12"/>
          </p:nvPr>
        </p:nvSpPr>
        <p:spPr/>
        <p:txBody>
          <a:bodyPr/>
          <a:lstStyle/>
          <a:p>
            <a:fld id="{F40D2C85-5BE3-4390-9D1D-C9D939B133A3}" type="slidenum">
              <a:rPr lang="en-GB" smtClean="0"/>
              <a:t>‹#›</a:t>
            </a:fld>
            <a:endParaRPr lang="en-GB"/>
          </a:p>
        </p:txBody>
      </p:sp>
    </p:spTree>
    <p:extLst>
      <p:ext uri="{BB962C8B-B14F-4D97-AF65-F5344CB8AC3E}">
        <p14:creationId xmlns:p14="http://schemas.microsoft.com/office/powerpoint/2010/main" val="987069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628073"/>
            <a:ext cx="10972800" cy="772017"/>
          </a:xfrm>
        </p:spPr>
        <p:txBody>
          <a:bodyPr/>
          <a:lstStyle>
            <a:lvl1pPr>
              <a:defRPr sz="2000"/>
            </a:lvl1pPr>
          </a:lstStyle>
          <a:p>
            <a:r>
              <a:rPr lang="en-US" dirty="0"/>
              <a:t>Click to edit Master title style</a:t>
            </a:r>
          </a:p>
        </p:txBody>
      </p:sp>
      <p:sp>
        <p:nvSpPr>
          <p:cNvPr id="7" name="Text Placeholder 6"/>
          <p:cNvSpPr>
            <a:spLocks noGrp="1"/>
          </p:cNvSpPr>
          <p:nvPr>
            <p:ph type="body" sz="quarter" idx="10"/>
          </p:nvPr>
        </p:nvSpPr>
        <p:spPr>
          <a:xfrm>
            <a:off x="609600" y="0"/>
            <a:ext cx="10972800" cy="628650"/>
          </a:xfrm>
        </p:spPr>
        <p:txBody>
          <a:bodyPr/>
          <a:lstStyle>
            <a:lvl1pPr marL="0" indent="0">
              <a:buNone/>
              <a:defRPr sz="3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a:p>
        </p:txBody>
      </p:sp>
      <p:sp>
        <p:nvSpPr>
          <p:cNvPr id="8" name="Text Placeholder 7"/>
          <p:cNvSpPr>
            <a:spLocks noGrp="1"/>
          </p:cNvSpPr>
          <p:nvPr>
            <p:ph type="body" sz="quarter" idx="11"/>
          </p:nvPr>
        </p:nvSpPr>
        <p:spPr>
          <a:xfrm>
            <a:off x="609600" y="5462976"/>
            <a:ext cx="10972800" cy="631825"/>
          </a:xfrm>
        </p:spPr>
        <p:txBody>
          <a:bodyPr/>
          <a:lstStyle/>
          <a:p>
            <a:pPr lvl="0"/>
            <a:r>
              <a:rPr lang="en-US" dirty="0"/>
              <a:t>Edit Master text styles</a:t>
            </a:r>
          </a:p>
        </p:txBody>
      </p:sp>
      <p:sp>
        <p:nvSpPr>
          <p:cNvPr id="5" name="Text Placeholder 4"/>
          <p:cNvSpPr>
            <a:spLocks noGrp="1"/>
          </p:cNvSpPr>
          <p:nvPr>
            <p:ph type="body" sz="quarter" idx="12"/>
          </p:nvPr>
        </p:nvSpPr>
        <p:spPr>
          <a:xfrm>
            <a:off x="609600" y="6094801"/>
            <a:ext cx="10972800" cy="551491"/>
          </a:xfrm>
        </p:spPr>
        <p:txBody>
          <a:bodyPr/>
          <a:lstStyle>
            <a:lvl1pPr marL="0" marR="0" indent="0" algn="l" defTabSz="914400" rtl="0" eaLnBrk="1" fontAlgn="base" latinLnBrk="0" hangingPunct="1">
              <a:lnSpc>
                <a:spcPct val="100000"/>
              </a:lnSpc>
              <a:spcBef>
                <a:spcPct val="20000"/>
              </a:spcBef>
              <a:spcAft>
                <a:spcPct val="0"/>
              </a:spcAft>
              <a:buClr>
                <a:schemeClr val="accent3"/>
              </a:buClr>
              <a:buSzTx/>
              <a:buFont typeface="Wingdings" panose="05000000000000000000" pitchFamily="2" charset="2"/>
              <a:buNone/>
              <a:tabLst/>
              <a:defRPr sz="1200" i="0">
                <a:latin typeface="Arial Narrow" panose="020B0606020202030204" pitchFamily="34" charset="0"/>
              </a:defRPr>
            </a:lvl1pPr>
            <a:lvl2pPr marL="457200" indent="0">
              <a:buNone/>
              <a:defRPr sz="1200" i="1"/>
            </a:lvl2pPr>
            <a:lvl3pPr marL="914400" indent="0">
              <a:buNone/>
              <a:defRPr sz="1200" i="1"/>
            </a:lvl3pPr>
            <a:lvl4pPr marL="1371600" indent="0">
              <a:buNone/>
              <a:defRPr sz="1200" i="1"/>
            </a:lvl4pPr>
            <a:lvl5pPr marL="1828800" indent="0">
              <a:buNone/>
              <a:defRPr sz="1200" i="1"/>
            </a:lvl5pPr>
          </a:lstStyle>
          <a:p>
            <a:pPr lvl="0"/>
            <a:r>
              <a:rPr lang="en-US"/>
              <a:t>Click to edit Master text styles</a:t>
            </a:r>
          </a:p>
        </p:txBody>
      </p:sp>
      <p:sp>
        <p:nvSpPr>
          <p:cNvPr id="6" name="Chart Placeholder 5"/>
          <p:cNvSpPr>
            <a:spLocks noGrp="1"/>
          </p:cNvSpPr>
          <p:nvPr>
            <p:ph type="chart" sz="quarter" idx="13"/>
          </p:nvPr>
        </p:nvSpPr>
        <p:spPr>
          <a:xfrm>
            <a:off x="609600" y="1533525"/>
            <a:ext cx="10972800" cy="3860800"/>
          </a:xfrm>
        </p:spPr>
        <p:txBody>
          <a:bodyPr/>
          <a:lstStyle>
            <a:lvl1pPr marL="0" indent="0">
              <a:buNone/>
              <a:defRPr/>
            </a:lvl1pPr>
          </a:lstStyle>
          <a:p>
            <a:pPr lvl="0"/>
            <a:endParaRPr lang="en-US" noProof="0" dirty="0"/>
          </a:p>
        </p:txBody>
      </p:sp>
    </p:spTree>
    <p:extLst>
      <p:ext uri="{BB962C8B-B14F-4D97-AF65-F5344CB8AC3E}">
        <p14:creationId xmlns:p14="http://schemas.microsoft.com/office/powerpoint/2010/main" val="2391221351"/>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033A1-9D3B-46D8-BF54-79AF121E6FE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FB3E970-6F39-4107-8550-7318A5C80F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1E0468-657F-415A-A634-EC1B5B93A3D3}"/>
              </a:ext>
            </a:extLst>
          </p:cNvPr>
          <p:cNvSpPr>
            <a:spLocks noGrp="1"/>
          </p:cNvSpPr>
          <p:nvPr>
            <p:ph type="dt" sz="half" idx="10"/>
          </p:nvPr>
        </p:nvSpPr>
        <p:spPr/>
        <p:txBody>
          <a:bodyPr/>
          <a:lstStyle/>
          <a:p>
            <a:fld id="{D35270C6-16B5-46DD-8A67-DAF8B4BA8E49}" type="datetimeFigureOut">
              <a:rPr lang="en-GB" smtClean="0"/>
              <a:t>25/05/2022</a:t>
            </a:fld>
            <a:endParaRPr lang="en-GB"/>
          </a:p>
        </p:txBody>
      </p:sp>
      <p:sp>
        <p:nvSpPr>
          <p:cNvPr id="5" name="Footer Placeholder 4">
            <a:extLst>
              <a:ext uri="{FF2B5EF4-FFF2-40B4-BE49-F238E27FC236}">
                <a16:creationId xmlns:a16="http://schemas.microsoft.com/office/drawing/2014/main" id="{26176ECF-9F70-4B30-B1BA-E84BDBB30D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31FB9A-957F-43FB-AA16-F09C99C067C9}"/>
              </a:ext>
            </a:extLst>
          </p:cNvPr>
          <p:cNvSpPr>
            <a:spLocks noGrp="1"/>
          </p:cNvSpPr>
          <p:nvPr>
            <p:ph type="sldNum" sz="quarter" idx="12"/>
          </p:nvPr>
        </p:nvSpPr>
        <p:spPr/>
        <p:txBody>
          <a:bodyPr/>
          <a:lstStyle/>
          <a:p>
            <a:fld id="{F40D2C85-5BE3-4390-9D1D-C9D939B133A3}" type="slidenum">
              <a:rPr lang="en-GB" smtClean="0"/>
              <a:t>‹#›</a:t>
            </a:fld>
            <a:endParaRPr lang="en-GB"/>
          </a:p>
        </p:txBody>
      </p:sp>
    </p:spTree>
    <p:extLst>
      <p:ext uri="{BB962C8B-B14F-4D97-AF65-F5344CB8AC3E}">
        <p14:creationId xmlns:p14="http://schemas.microsoft.com/office/powerpoint/2010/main" val="1318608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D7957-E32E-4D6A-9732-EC9197D663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693932D-B895-40E9-82DE-6CE09C9EB6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DC8A8C-F123-4264-92C0-ECBF8F5BC054}"/>
              </a:ext>
            </a:extLst>
          </p:cNvPr>
          <p:cNvSpPr>
            <a:spLocks noGrp="1"/>
          </p:cNvSpPr>
          <p:nvPr>
            <p:ph type="dt" sz="half" idx="10"/>
          </p:nvPr>
        </p:nvSpPr>
        <p:spPr/>
        <p:txBody>
          <a:bodyPr/>
          <a:lstStyle/>
          <a:p>
            <a:fld id="{D35270C6-16B5-46DD-8A67-DAF8B4BA8E49}" type="datetimeFigureOut">
              <a:rPr lang="en-GB" smtClean="0"/>
              <a:t>25/05/2022</a:t>
            </a:fld>
            <a:endParaRPr lang="en-GB"/>
          </a:p>
        </p:txBody>
      </p:sp>
      <p:sp>
        <p:nvSpPr>
          <p:cNvPr id="5" name="Footer Placeholder 4">
            <a:extLst>
              <a:ext uri="{FF2B5EF4-FFF2-40B4-BE49-F238E27FC236}">
                <a16:creationId xmlns:a16="http://schemas.microsoft.com/office/drawing/2014/main" id="{B2B946D9-654D-4164-9F20-1C71074EC1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A0F957-5C7D-47B3-B15C-3044C9D4BBE8}"/>
              </a:ext>
            </a:extLst>
          </p:cNvPr>
          <p:cNvSpPr>
            <a:spLocks noGrp="1"/>
          </p:cNvSpPr>
          <p:nvPr>
            <p:ph type="sldNum" sz="quarter" idx="12"/>
          </p:nvPr>
        </p:nvSpPr>
        <p:spPr/>
        <p:txBody>
          <a:bodyPr/>
          <a:lstStyle/>
          <a:p>
            <a:fld id="{F40D2C85-5BE3-4390-9D1D-C9D939B133A3}" type="slidenum">
              <a:rPr lang="en-GB" smtClean="0"/>
              <a:t>‹#›</a:t>
            </a:fld>
            <a:endParaRPr lang="en-GB"/>
          </a:p>
        </p:txBody>
      </p:sp>
    </p:spTree>
    <p:extLst>
      <p:ext uri="{BB962C8B-B14F-4D97-AF65-F5344CB8AC3E}">
        <p14:creationId xmlns:p14="http://schemas.microsoft.com/office/powerpoint/2010/main" val="3097193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7FC43-7565-45A2-B5C2-352278B32D2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71F11E3-DDBE-456A-A76C-D2157DAC02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1EED25C-3B3F-4292-8F21-E1D87F5D94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4E31F3B-B1C9-468A-A363-E4EBF08DB4ED}"/>
              </a:ext>
            </a:extLst>
          </p:cNvPr>
          <p:cNvSpPr>
            <a:spLocks noGrp="1"/>
          </p:cNvSpPr>
          <p:nvPr>
            <p:ph type="dt" sz="half" idx="10"/>
          </p:nvPr>
        </p:nvSpPr>
        <p:spPr/>
        <p:txBody>
          <a:bodyPr/>
          <a:lstStyle/>
          <a:p>
            <a:fld id="{D35270C6-16B5-46DD-8A67-DAF8B4BA8E49}" type="datetimeFigureOut">
              <a:rPr lang="en-GB" smtClean="0"/>
              <a:t>25/05/2022</a:t>
            </a:fld>
            <a:endParaRPr lang="en-GB"/>
          </a:p>
        </p:txBody>
      </p:sp>
      <p:sp>
        <p:nvSpPr>
          <p:cNvPr id="6" name="Footer Placeholder 5">
            <a:extLst>
              <a:ext uri="{FF2B5EF4-FFF2-40B4-BE49-F238E27FC236}">
                <a16:creationId xmlns:a16="http://schemas.microsoft.com/office/drawing/2014/main" id="{0EA168EE-EA09-40CF-AB2F-778C447C13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B357860-E697-4C75-B093-9BE9008182BA}"/>
              </a:ext>
            </a:extLst>
          </p:cNvPr>
          <p:cNvSpPr>
            <a:spLocks noGrp="1"/>
          </p:cNvSpPr>
          <p:nvPr>
            <p:ph type="sldNum" sz="quarter" idx="12"/>
          </p:nvPr>
        </p:nvSpPr>
        <p:spPr/>
        <p:txBody>
          <a:bodyPr/>
          <a:lstStyle/>
          <a:p>
            <a:fld id="{F40D2C85-5BE3-4390-9D1D-C9D939B133A3}" type="slidenum">
              <a:rPr lang="en-GB" smtClean="0"/>
              <a:t>‹#›</a:t>
            </a:fld>
            <a:endParaRPr lang="en-GB"/>
          </a:p>
        </p:txBody>
      </p:sp>
    </p:spTree>
    <p:extLst>
      <p:ext uri="{BB962C8B-B14F-4D97-AF65-F5344CB8AC3E}">
        <p14:creationId xmlns:p14="http://schemas.microsoft.com/office/powerpoint/2010/main" val="1239490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78B1E-8E3A-40BB-B01C-BBBDAB1526B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C895887-DF7F-468B-8ECB-77740F211B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A4177F-25DB-4EB6-A988-95FDA641D9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C60F06D-046A-4412-80AB-61C1FB21D1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DBDB43-D88F-4730-9701-62855827A2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E2E7A1B-D212-4EBD-9B28-0933C04D5194}"/>
              </a:ext>
            </a:extLst>
          </p:cNvPr>
          <p:cNvSpPr>
            <a:spLocks noGrp="1"/>
          </p:cNvSpPr>
          <p:nvPr>
            <p:ph type="dt" sz="half" idx="10"/>
          </p:nvPr>
        </p:nvSpPr>
        <p:spPr/>
        <p:txBody>
          <a:bodyPr/>
          <a:lstStyle/>
          <a:p>
            <a:fld id="{D35270C6-16B5-46DD-8A67-DAF8B4BA8E49}" type="datetimeFigureOut">
              <a:rPr lang="en-GB" smtClean="0"/>
              <a:t>25/05/2022</a:t>
            </a:fld>
            <a:endParaRPr lang="en-GB"/>
          </a:p>
        </p:txBody>
      </p:sp>
      <p:sp>
        <p:nvSpPr>
          <p:cNvPr id="8" name="Footer Placeholder 7">
            <a:extLst>
              <a:ext uri="{FF2B5EF4-FFF2-40B4-BE49-F238E27FC236}">
                <a16:creationId xmlns:a16="http://schemas.microsoft.com/office/drawing/2014/main" id="{89ED4A1B-BCC7-4DC8-B5A1-92AB71F24EE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5169091-E7AE-48F9-846F-8691D832CEB8}"/>
              </a:ext>
            </a:extLst>
          </p:cNvPr>
          <p:cNvSpPr>
            <a:spLocks noGrp="1"/>
          </p:cNvSpPr>
          <p:nvPr>
            <p:ph type="sldNum" sz="quarter" idx="12"/>
          </p:nvPr>
        </p:nvSpPr>
        <p:spPr/>
        <p:txBody>
          <a:bodyPr/>
          <a:lstStyle/>
          <a:p>
            <a:fld id="{F40D2C85-5BE3-4390-9D1D-C9D939B133A3}" type="slidenum">
              <a:rPr lang="en-GB" smtClean="0"/>
              <a:t>‹#›</a:t>
            </a:fld>
            <a:endParaRPr lang="en-GB"/>
          </a:p>
        </p:txBody>
      </p:sp>
    </p:spTree>
    <p:extLst>
      <p:ext uri="{BB962C8B-B14F-4D97-AF65-F5344CB8AC3E}">
        <p14:creationId xmlns:p14="http://schemas.microsoft.com/office/powerpoint/2010/main" val="4102852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BDBB9-CF93-4FA3-90D5-D35CBE34A8B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0BD0B3D-5877-469D-AA49-36D982289C93}"/>
              </a:ext>
            </a:extLst>
          </p:cNvPr>
          <p:cNvSpPr>
            <a:spLocks noGrp="1"/>
          </p:cNvSpPr>
          <p:nvPr>
            <p:ph type="dt" sz="half" idx="10"/>
          </p:nvPr>
        </p:nvSpPr>
        <p:spPr/>
        <p:txBody>
          <a:bodyPr/>
          <a:lstStyle/>
          <a:p>
            <a:fld id="{D35270C6-16B5-46DD-8A67-DAF8B4BA8E49}" type="datetimeFigureOut">
              <a:rPr lang="en-GB" smtClean="0"/>
              <a:t>25/05/2022</a:t>
            </a:fld>
            <a:endParaRPr lang="en-GB"/>
          </a:p>
        </p:txBody>
      </p:sp>
      <p:sp>
        <p:nvSpPr>
          <p:cNvPr id="4" name="Footer Placeholder 3">
            <a:extLst>
              <a:ext uri="{FF2B5EF4-FFF2-40B4-BE49-F238E27FC236}">
                <a16:creationId xmlns:a16="http://schemas.microsoft.com/office/drawing/2014/main" id="{4EE6F599-7408-4F17-9B31-3FD5E885F0F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F3CAB43-BE7E-406F-9ABB-5D00980562A0}"/>
              </a:ext>
            </a:extLst>
          </p:cNvPr>
          <p:cNvSpPr>
            <a:spLocks noGrp="1"/>
          </p:cNvSpPr>
          <p:nvPr>
            <p:ph type="sldNum" sz="quarter" idx="12"/>
          </p:nvPr>
        </p:nvSpPr>
        <p:spPr/>
        <p:txBody>
          <a:bodyPr/>
          <a:lstStyle/>
          <a:p>
            <a:fld id="{F40D2C85-5BE3-4390-9D1D-C9D939B133A3}" type="slidenum">
              <a:rPr lang="en-GB" smtClean="0"/>
              <a:t>‹#›</a:t>
            </a:fld>
            <a:endParaRPr lang="en-GB"/>
          </a:p>
        </p:txBody>
      </p:sp>
    </p:spTree>
    <p:extLst>
      <p:ext uri="{BB962C8B-B14F-4D97-AF65-F5344CB8AC3E}">
        <p14:creationId xmlns:p14="http://schemas.microsoft.com/office/powerpoint/2010/main" val="3954286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2BC253-9980-4E5A-B490-28D9995FEE0F}"/>
              </a:ext>
            </a:extLst>
          </p:cNvPr>
          <p:cNvSpPr>
            <a:spLocks noGrp="1"/>
          </p:cNvSpPr>
          <p:nvPr>
            <p:ph type="dt" sz="half" idx="10"/>
          </p:nvPr>
        </p:nvSpPr>
        <p:spPr/>
        <p:txBody>
          <a:bodyPr/>
          <a:lstStyle/>
          <a:p>
            <a:fld id="{D35270C6-16B5-46DD-8A67-DAF8B4BA8E49}" type="datetimeFigureOut">
              <a:rPr lang="en-GB" smtClean="0"/>
              <a:t>25/05/2022</a:t>
            </a:fld>
            <a:endParaRPr lang="en-GB"/>
          </a:p>
        </p:txBody>
      </p:sp>
      <p:sp>
        <p:nvSpPr>
          <p:cNvPr id="3" name="Footer Placeholder 2">
            <a:extLst>
              <a:ext uri="{FF2B5EF4-FFF2-40B4-BE49-F238E27FC236}">
                <a16:creationId xmlns:a16="http://schemas.microsoft.com/office/drawing/2014/main" id="{FF07C249-AAD6-42DF-8C20-6A26722D511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1C5273B-8781-45DE-B102-AF81530F35EE}"/>
              </a:ext>
            </a:extLst>
          </p:cNvPr>
          <p:cNvSpPr>
            <a:spLocks noGrp="1"/>
          </p:cNvSpPr>
          <p:nvPr>
            <p:ph type="sldNum" sz="quarter" idx="12"/>
          </p:nvPr>
        </p:nvSpPr>
        <p:spPr/>
        <p:txBody>
          <a:bodyPr/>
          <a:lstStyle/>
          <a:p>
            <a:fld id="{F40D2C85-5BE3-4390-9D1D-C9D939B133A3}" type="slidenum">
              <a:rPr lang="en-GB" smtClean="0"/>
              <a:t>‹#›</a:t>
            </a:fld>
            <a:endParaRPr lang="en-GB"/>
          </a:p>
        </p:txBody>
      </p:sp>
    </p:spTree>
    <p:extLst>
      <p:ext uri="{BB962C8B-B14F-4D97-AF65-F5344CB8AC3E}">
        <p14:creationId xmlns:p14="http://schemas.microsoft.com/office/powerpoint/2010/main" val="1463937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0BC75-56BD-4AB4-B4D5-28F720BC40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E5E4CBA-FE2F-40D3-A466-555B413BFE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DEC573A-A84B-48C8-BF25-D2F66E19B2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FCD278-8D2E-49A5-9060-7EBA19C74E9D}"/>
              </a:ext>
            </a:extLst>
          </p:cNvPr>
          <p:cNvSpPr>
            <a:spLocks noGrp="1"/>
          </p:cNvSpPr>
          <p:nvPr>
            <p:ph type="dt" sz="half" idx="10"/>
          </p:nvPr>
        </p:nvSpPr>
        <p:spPr/>
        <p:txBody>
          <a:bodyPr/>
          <a:lstStyle/>
          <a:p>
            <a:fld id="{D35270C6-16B5-46DD-8A67-DAF8B4BA8E49}" type="datetimeFigureOut">
              <a:rPr lang="en-GB" smtClean="0"/>
              <a:t>25/05/2022</a:t>
            </a:fld>
            <a:endParaRPr lang="en-GB"/>
          </a:p>
        </p:txBody>
      </p:sp>
      <p:sp>
        <p:nvSpPr>
          <p:cNvPr id="6" name="Footer Placeholder 5">
            <a:extLst>
              <a:ext uri="{FF2B5EF4-FFF2-40B4-BE49-F238E27FC236}">
                <a16:creationId xmlns:a16="http://schemas.microsoft.com/office/drawing/2014/main" id="{C2896470-4F60-4717-8792-A818958CF7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D45C412-B134-4CE9-AA28-7459095A6772}"/>
              </a:ext>
            </a:extLst>
          </p:cNvPr>
          <p:cNvSpPr>
            <a:spLocks noGrp="1"/>
          </p:cNvSpPr>
          <p:nvPr>
            <p:ph type="sldNum" sz="quarter" idx="12"/>
          </p:nvPr>
        </p:nvSpPr>
        <p:spPr/>
        <p:txBody>
          <a:bodyPr/>
          <a:lstStyle/>
          <a:p>
            <a:fld id="{F40D2C85-5BE3-4390-9D1D-C9D939B133A3}" type="slidenum">
              <a:rPr lang="en-GB" smtClean="0"/>
              <a:t>‹#›</a:t>
            </a:fld>
            <a:endParaRPr lang="en-GB"/>
          </a:p>
        </p:txBody>
      </p:sp>
    </p:spTree>
    <p:extLst>
      <p:ext uri="{BB962C8B-B14F-4D97-AF65-F5344CB8AC3E}">
        <p14:creationId xmlns:p14="http://schemas.microsoft.com/office/powerpoint/2010/main" val="4234746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C32A4-783F-4D16-99EA-3E3AE3FE0D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DC8667B-67D2-4F1D-A947-40ECA7D2F5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8BF15EB-286C-4B47-8E9B-504DB64954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F374D-D259-4D65-B857-FB34958C61B1}"/>
              </a:ext>
            </a:extLst>
          </p:cNvPr>
          <p:cNvSpPr>
            <a:spLocks noGrp="1"/>
          </p:cNvSpPr>
          <p:nvPr>
            <p:ph type="dt" sz="half" idx="10"/>
          </p:nvPr>
        </p:nvSpPr>
        <p:spPr/>
        <p:txBody>
          <a:bodyPr/>
          <a:lstStyle/>
          <a:p>
            <a:fld id="{D35270C6-16B5-46DD-8A67-DAF8B4BA8E49}" type="datetimeFigureOut">
              <a:rPr lang="en-GB" smtClean="0"/>
              <a:t>25/05/2022</a:t>
            </a:fld>
            <a:endParaRPr lang="en-GB"/>
          </a:p>
        </p:txBody>
      </p:sp>
      <p:sp>
        <p:nvSpPr>
          <p:cNvPr id="6" name="Footer Placeholder 5">
            <a:extLst>
              <a:ext uri="{FF2B5EF4-FFF2-40B4-BE49-F238E27FC236}">
                <a16:creationId xmlns:a16="http://schemas.microsoft.com/office/drawing/2014/main" id="{667E1FD1-A701-4C75-92C3-26C52A67ED6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62C1DEA-4DD0-4310-AF04-6C6F965E446E}"/>
              </a:ext>
            </a:extLst>
          </p:cNvPr>
          <p:cNvSpPr>
            <a:spLocks noGrp="1"/>
          </p:cNvSpPr>
          <p:nvPr>
            <p:ph type="sldNum" sz="quarter" idx="12"/>
          </p:nvPr>
        </p:nvSpPr>
        <p:spPr/>
        <p:txBody>
          <a:bodyPr/>
          <a:lstStyle/>
          <a:p>
            <a:fld id="{F40D2C85-5BE3-4390-9D1D-C9D939B133A3}" type="slidenum">
              <a:rPr lang="en-GB" smtClean="0"/>
              <a:t>‹#›</a:t>
            </a:fld>
            <a:endParaRPr lang="en-GB"/>
          </a:p>
        </p:txBody>
      </p:sp>
    </p:spTree>
    <p:extLst>
      <p:ext uri="{BB962C8B-B14F-4D97-AF65-F5344CB8AC3E}">
        <p14:creationId xmlns:p14="http://schemas.microsoft.com/office/powerpoint/2010/main" val="1460226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84635C-53D8-4ED0-91E6-FB45C87C9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585040C-CE25-4F8C-82EB-7C2CC0DD68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EFB4516-5BED-40FA-88D0-B9855AAD3A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5270C6-16B5-46DD-8A67-DAF8B4BA8E49}" type="datetimeFigureOut">
              <a:rPr lang="en-GB" smtClean="0"/>
              <a:t>25/05/2022</a:t>
            </a:fld>
            <a:endParaRPr lang="en-GB"/>
          </a:p>
        </p:txBody>
      </p:sp>
      <p:sp>
        <p:nvSpPr>
          <p:cNvPr id="5" name="Footer Placeholder 4">
            <a:extLst>
              <a:ext uri="{FF2B5EF4-FFF2-40B4-BE49-F238E27FC236}">
                <a16:creationId xmlns:a16="http://schemas.microsoft.com/office/drawing/2014/main" id="{FBC51CFE-A013-4D6B-ADB7-3F95C97C44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602E4B2-6FDF-4167-A548-A6FFA500DB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0D2C85-5BE3-4390-9D1D-C9D939B133A3}" type="slidenum">
              <a:rPr lang="en-GB" smtClean="0"/>
              <a:t>‹#›</a:t>
            </a:fld>
            <a:endParaRPr lang="en-GB"/>
          </a:p>
        </p:txBody>
      </p:sp>
    </p:spTree>
    <p:extLst>
      <p:ext uri="{BB962C8B-B14F-4D97-AF65-F5344CB8AC3E}">
        <p14:creationId xmlns:p14="http://schemas.microsoft.com/office/powerpoint/2010/main" val="1673246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emf"/><Relationship Id="rId7" Type="http://schemas.openxmlformats.org/officeDocument/2006/relationships/image" Target="../media/image30.emf"/><Relationship Id="rId2" Type="http://schemas.openxmlformats.org/officeDocument/2006/relationships/image" Target="../media/image25.emf"/><Relationship Id="rId1" Type="http://schemas.openxmlformats.org/officeDocument/2006/relationships/slideLayout" Target="../slideLayouts/slideLayout6.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 Id="rId9" Type="http://schemas.openxmlformats.org/officeDocument/2006/relationships/image" Target="../media/image32.emf"/></Relationships>
</file>

<file path=ppt/slides/_rels/slide3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4.emf"/></Relationships>
</file>

<file path=ppt/slides/_rels/slide68.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C93D6-3C1B-417D-BCE9-ABD6BD98D9B1}"/>
              </a:ext>
            </a:extLst>
          </p:cNvPr>
          <p:cNvSpPr>
            <a:spLocks noGrp="1"/>
          </p:cNvSpPr>
          <p:nvPr>
            <p:ph type="ctrTitle"/>
          </p:nvPr>
        </p:nvSpPr>
        <p:spPr>
          <a:xfrm>
            <a:off x="6745735" y="640081"/>
            <a:ext cx="4806184" cy="3637373"/>
          </a:xfrm>
          <a:noFill/>
        </p:spPr>
        <p:txBody>
          <a:bodyPr>
            <a:normAutofit/>
          </a:bodyPr>
          <a:lstStyle/>
          <a:p>
            <a:pPr algn="l"/>
            <a:r>
              <a:rPr lang="en-GB" dirty="0"/>
              <a:t>Migraine in 2022</a:t>
            </a:r>
          </a:p>
        </p:txBody>
      </p:sp>
      <p:sp>
        <p:nvSpPr>
          <p:cNvPr id="3" name="Subtitle 2">
            <a:extLst>
              <a:ext uri="{FF2B5EF4-FFF2-40B4-BE49-F238E27FC236}">
                <a16:creationId xmlns:a16="http://schemas.microsoft.com/office/drawing/2014/main" id="{7B2CC017-F6DC-4991-AA90-AEEC82B62820}"/>
              </a:ext>
            </a:extLst>
          </p:cNvPr>
          <p:cNvSpPr>
            <a:spLocks noGrp="1"/>
          </p:cNvSpPr>
          <p:nvPr>
            <p:ph type="subTitle" idx="1"/>
          </p:nvPr>
        </p:nvSpPr>
        <p:spPr>
          <a:xfrm>
            <a:off x="6745735" y="4415883"/>
            <a:ext cx="4806184" cy="1802038"/>
          </a:xfrm>
          <a:noFill/>
        </p:spPr>
        <p:txBody>
          <a:bodyPr>
            <a:normAutofit/>
          </a:bodyPr>
          <a:lstStyle/>
          <a:p>
            <a:pPr algn="l"/>
            <a:r>
              <a:rPr lang="en-GB" dirty="0"/>
              <a:t>Mark Weatherall</a:t>
            </a:r>
          </a:p>
          <a:p>
            <a:pPr algn="l"/>
            <a:r>
              <a:rPr lang="en-GB" dirty="0"/>
              <a:t>Stoke Mandeville Hospital, UK</a:t>
            </a:r>
          </a:p>
          <a:p>
            <a:pPr algn="l"/>
            <a:r>
              <a:rPr lang="en-GB" dirty="0"/>
              <a:t>May 2022</a:t>
            </a:r>
          </a:p>
        </p:txBody>
      </p:sp>
      <p:pic>
        <p:nvPicPr>
          <p:cNvPr id="5" name="Picture 4">
            <a:extLst>
              <a:ext uri="{FF2B5EF4-FFF2-40B4-BE49-F238E27FC236}">
                <a16:creationId xmlns:a16="http://schemas.microsoft.com/office/drawing/2014/main" id="{5232E51A-3B82-4E9C-9190-11EC7CE9044B}"/>
              </a:ext>
            </a:extLst>
          </p:cNvPr>
          <p:cNvPicPr>
            <a:picLocks noChangeAspect="1"/>
          </p:cNvPicPr>
          <p:nvPr/>
        </p:nvPicPr>
        <p:blipFill rotWithShape="1">
          <a:blip r:embed="rId2"/>
          <a:srcRect l="33228"/>
          <a:stretch/>
        </p:blipFill>
        <p:spPr>
          <a:xfrm>
            <a:off x="20" y="10"/>
            <a:ext cx="6105635" cy="6857990"/>
          </a:xfrm>
          <a:prstGeom prst="rect">
            <a:avLst/>
          </a:prstGeom>
        </p:spPr>
      </p:pic>
    </p:spTree>
    <p:extLst>
      <p:ext uri="{BB962C8B-B14F-4D97-AF65-F5344CB8AC3E}">
        <p14:creationId xmlns:p14="http://schemas.microsoft.com/office/powerpoint/2010/main" val="1457491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712208-2F97-469E-AA3A-E99FA3B9CE39}"/>
              </a:ext>
            </a:extLst>
          </p:cNvPr>
          <p:cNvSpPr>
            <a:spLocks noGrp="1"/>
          </p:cNvSpPr>
          <p:nvPr>
            <p:ph type="title"/>
          </p:nvPr>
        </p:nvSpPr>
        <p:spPr>
          <a:xfrm>
            <a:off x="838200" y="963877"/>
            <a:ext cx="3494362" cy="4930246"/>
          </a:xfrm>
        </p:spPr>
        <p:txBody>
          <a:bodyPr>
            <a:normAutofit/>
          </a:bodyPr>
          <a:lstStyle/>
          <a:p>
            <a:pPr algn="r"/>
            <a:r>
              <a:rPr lang="en-GB" dirty="0">
                <a:solidFill>
                  <a:schemeClr val="accent1"/>
                </a:solidFill>
              </a:rPr>
              <a:t>The legacy of </a:t>
            </a:r>
            <a:r>
              <a:rPr lang="en-GB" dirty="0" err="1">
                <a:solidFill>
                  <a:schemeClr val="accent1"/>
                </a:solidFill>
              </a:rPr>
              <a:t>methysergide</a:t>
            </a:r>
            <a:endParaRPr lang="en-GB" dirty="0">
              <a:solidFill>
                <a:schemeClr val="accent1"/>
              </a:solidFill>
            </a:endParaRP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2F122F7-1F5D-4BE7-AAA1-519CAABC4139}"/>
              </a:ext>
            </a:extLst>
          </p:cNvPr>
          <p:cNvSpPr>
            <a:spLocks noGrp="1"/>
          </p:cNvSpPr>
          <p:nvPr>
            <p:ph idx="1"/>
          </p:nvPr>
        </p:nvSpPr>
        <p:spPr>
          <a:xfrm>
            <a:off x="4976031" y="963877"/>
            <a:ext cx="6377769" cy="4930246"/>
          </a:xfrm>
        </p:spPr>
        <p:txBody>
          <a:bodyPr anchor="ctr">
            <a:normAutofit/>
          </a:bodyPr>
          <a:lstStyle/>
          <a:p>
            <a:r>
              <a:rPr lang="en-GB" altLang="en-US" sz="2400"/>
              <a:t>in 2008 Neil Raskin recalled the 1960s: “</a:t>
            </a:r>
            <a:r>
              <a:rPr lang="en-US" altLang="en-US" sz="2400"/>
              <a:t>I think back to all those patients that I had sent to psychiatric consultants who came back to me with ‘no psychopathology;’... Suddenly, patients could take a few tablets of methysergide and within a week they were headache-free. No change in their internal milieu. Cured… [T]his drug’s ability to antagonize certain actions of serotonin peripherally abruptly transformed migraine from a psychosocial problem into a scientific one.”</a:t>
            </a:r>
            <a:endParaRPr lang="en-GB" altLang="en-US" sz="2400"/>
          </a:p>
        </p:txBody>
      </p:sp>
    </p:spTree>
    <p:extLst>
      <p:ext uri="{BB962C8B-B14F-4D97-AF65-F5344CB8AC3E}">
        <p14:creationId xmlns:p14="http://schemas.microsoft.com/office/powerpoint/2010/main" val="913146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F79A3-DBA9-4B51-8315-A30AE5B2C0A3}"/>
              </a:ext>
            </a:extLst>
          </p:cNvPr>
          <p:cNvSpPr>
            <a:spLocks noGrp="1"/>
          </p:cNvSpPr>
          <p:nvPr>
            <p:ph type="title"/>
          </p:nvPr>
        </p:nvSpPr>
        <p:spPr/>
        <p:txBody>
          <a:bodyPr/>
          <a:lstStyle/>
          <a:p>
            <a:r>
              <a:rPr lang="en-GB" dirty="0"/>
              <a:t>Neural or Vascular? 1986</a:t>
            </a:r>
          </a:p>
        </p:txBody>
      </p:sp>
      <p:sp>
        <p:nvSpPr>
          <p:cNvPr id="3" name="Content Placeholder 2">
            <a:extLst>
              <a:ext uri="{FF2B5EF4-FFF2-40B4-BE49-F238E27FC236}">
                <a16:creationId xmlns:a16="http://schemas.microsoft.com/office/drawing/2014/main" id="{78F282A0-0E39-49CE-B562-000C614A7638}"/>
              </a:ext>
            </a:extLst>
          </p:cNvPr>
          <p:cNvSpPr>
            <a:spLocks noGrp="1"/>
          </p:cNvSpPr>
          <p:nvPr>
            <p:ph idx="1"/>
          </p:nvPr>
        </p:nvSpPr>
        <p:spPr/>
        <p:txBody>
          <a:bodyPr>
            <a:normAutofit/>
          </a:bodyPr>
          <a:lstStyle/>
          <a:p>
            <a:r>
              <a:rPr lang="en-GB" dirty="0"/>
              <a:t>“The evidence that headache is due to painful vasodilatation of extracranial vessels (especially those supplying the scalp and meninges) remains compelling…”</a:t>
            </a:r>
          </a:p>
          <a:p>
            <a:pPr lvl="1"/>
            <a:r>
              <a:rPr lang="en-GB" dirty="0"/>
              <a:t>intensity of pain ≠ degree of vasodilatation (Wolff had shown this in 1950s)</a:t>
            </a:r>
          </a:p>
          <a:p>
            <a:pPr lvl="1"/>
            <a:r>
              <a:rPr lang="en-GB" dirty="0"/>
              <a:t>what other factor/s contributed to the sterile inflammatory process around these vessels?</a:t>
            </a:r>
          </a:p>
          <a:p>
            <a:pPr lvl="1"/>
            <a:r>
              <a:rPr lang="en-GB" dirty="0"/>
              <a:t>candidates included serotonin, VIP, substance P</a:t>
            </a:r>
          </a:p>
          <a:p>
            <a:r>
              <a:rPr lang="en-GB" dirty="0"/>
              <a:t>“The current lack of clinical antagonists of other putative neurotransmitters… hampers further developments along these lines.”</a:t>
            </a:r>
          </a:p>
        </p:txBody>
      </p:sp>
    </p:spTree>
    <p:extLst>
      <p:ext uri="{BB962C8B-B14F-4D97-AF65-F5344CB8AC3E}">
        <p14:creationId xmlns:p14="http://schemas.microsoft.com/office/powerpoint/2010/main" val="3325952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257AFEB-0C52-48F6-A1D1-0B2426B997FA}"/>
              </a:ext>
            </a:extLst>
          </p:cNvPr>
          <p:cNvGrpSpPr/>
          <p:nvPr/>
        </p:nvGrpSpPr>
        <p:grpSpPr>
          <a:xfrm>
            <a:off x="6083786" y="-168316"/>
            <a:ext cx="6269758" cy="6870866"/>
            <a:chOff x="6083786" y="-168316"/>
            <a:chExt cx="6269758" cy="6870866"/>
          </a:xfrm>
        </p:grpSpPr>
        <p:pic>
          <p:nvPicPr>
            <p:cNvPr id="7" name="Picture 6" descr="A person wearing a suit and tie&#10;&#10;Description automatically generated">
              <a:extLst>
                <a:ext uri="{FF2B5EF4-FFF2-40B4-BE49-F238E27FC236}">
                  <a16:creationId xmlns:a16="http://schemas.microsoft.com/office/drawing/2014/main" id="{14C1CA90-B410-4B56-AE80-7BAABB2313AA}"/>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r="2075"/>
            <a:stretch/>
          </p:blipFill>
          <p:spPr>
            <a:xfrm>
              <a:off x="6083786" y="-168316"/>
              <a:ext cx="6261330" cy="3932313"/>
            </a:xfrm>
            <a:prstGeom prst="rect">
              <a:avLst/>
            </a:prstGeom>
            <a:effectLst>
              <a:softEdge rad="533400"/>
            </a:effectLst>
          </p:spPr>
        </p:pic>
        <p:pic>
          <p:nvPicPr>
            <p:cNvPr id="5" name="Picture 4" descr="A blue and white sign&#10;&#10;Description automatically generated">
              <a:extLst>
                <a:ext uri="{FF2B5EF4-FFF2-40B4-BE49-F238E27FC236}">
                  <a16:creationId xmlns:a16="http://schemas.microsoft.com/office/drawing/2014/main" id="{82033B85-1371-432E-9ACE-E4818CAC6112}"/>
                </a:ext>
              </a:extLst>
            </p:cNvPr>
            <p:cNvPicPr>
              <a:picLocks noChangeAspect="1"/>
            </p:cNvPicPr>
            <p:nvPr/>
          </p:nvPicPr>
          <p:blipFill rotWithShape="1">
            <a:blip r:embed="rId3">
              <a:extLst>
                <a:ext uri="{28A0092B-C50C-407E-A947-70E740481C1C}">
                  <a14:useLocalDpi xmlns:a14="http://schemas.microsoft.com/office/drawing/2010/main" val="0"/>
                </a:ext>
              </a:extLst>
            </a:blip>
            <a:srcRect t="15797" r="-1" b="37261"/>
            <a:stretch/>
          </p:blipFill>
          <p:spPr>
            <a:xfrm>
              <a:off x="6089904" y="2487166"/>
              <a:ext cx="6263640" cy="4215384"/>
            </a:xfrm>
            <a:prstGeom prst="rect">
              <a:avLst/>
            </a:prstGeom>
            <a:effectLst>
              <a:softEdge rad="533400"/>
            </a:effectLst>
          </p:spPr>
        </p:pic>
      </p:grpSp>
      <p:pic>
        <p:nvPicPr>
          <p:cNvPr id="23" name="Picture 22">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628F29C-929C-4685-B6D7-77F6C2F76E43}"/>
              </a:ext>
            </a:extLst>
          </p:cNvPr>
          <p:cNvSpPr>
            <a:spLocks noGrp="1"/>
          </p:cNvSpPr>
          <p:nvPr>
            <p:ph type="title"/>
          </p:nvPr>
        </p:nvSpPr>
        <p:spPr>
          <a:xfrm>
            <a:off x="804997" y="372728"/>
            <a:ext cx="5812681" cy="1311664"/>
          </a:xfrm>
        </p:spPr>
        <p:txBody>
          <a:bodyPr>
            <a:normAutofit/>
          </a:bodyPr>
          <a:lstStyle/>
          <a:p>
            <a:r>
              <a:rPr lang="en-GB" dirty="0">
                <a:solidFill>
                  <a:srgbClr val="000000"/>
                </a:solidFill>
              </a:rPr>
              <a:t>Neural or Vascular? 1986</a:t>
            </a:r>
          </a:p>
        </p:txBody>
      </p:sp>
      <p:sp>
        <p:nvSpPr>
          <p:cNvPr id="3" name="Content Placeholder 2">
            <a:extLst>
              <a:ext uri="{FF2B5EF4-FFF2-40B4-BE49-F238E27FC236}">
                <a16:creationId xmlns:a16="http://schemas.microsoft.com/office/drawing/2014/main" id="{A821FE97-8670-4137-BF9C-36B5A44136BA}"/>
              </a:ext>
            </a:extLst>
          </p:cNvPr>
          <p:cNvSpPr>
            <a:spLocks noGrp="1"/>
          </p:cNvSpPr>
          <p:nvPr>
            <p:ph idx="1"/>
          </p:nvPr>
        </p:nvSpPr>
        <p:spPr>
          <a:xfrm>
            <a:off x="804997" y="2272143"/>
            <a:ext cx="5525465" cy="3788830"/>
          </a:xfrm>
        </p:spPr>
        <p:txBody>
          <a:bodyPr anchor="ctr">
            <a:noAutofit/>
          </a:bodyPr>
          <a:lstStyle/>
          <a:p>
            <a:r>
              <a:rPr lang="en-GB" dirty="0">
                <a:solidFill>
                  <a:srgbClr val="000000"/>
                </a:solidFill>
              </a:rPr>
              <a:t>“Peptides remain attractive as they act for longer than the smaller neurotransmitters, and their ready depletion at high rates of stimulation goes some way to explaining the separation of attacks and the refractory periods to the patient’s usual triggering factor immediately after each attack.”</a:t>
            </a:r>
          </a:p>
          <a:p>
            <a:endParaRPr lang="en-GB" dirty="0">
              <a:solidFill>
                <a:srgbClr val="000000"/>
              </a:solidFill>
            </a:endParaRPr>
          </a:p>
        </p:txBody>
      </p:sp>
    </p:spTree>
    <p:extLst>
      <p:ext uri="{BB962C8B-B14F-4D97-AF65-F5344CB8AC3E}">
        <p14:creationId xmlns:p14="http://schemas.microsoft.com/office/powerpoint/2010/main" val="163627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6197D16-FE75-4A0E-A0C9-28C0F04A4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57022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FA8FCEC6-4B30-4FF2-8B32-504BEAEA3A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t="45716" b="9820"/>
          <a:stretch>
            <a:fillRect/>
          </a:stretch>
        </p:blipFill>
        <p:spPr>
          <a:xfrm>
            <a:off x="0" y="3808676"/>
            <a:ext cx="12192000" cy="3049325"/>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4" name="Title 3">
            <a:extLst>
              <a:ext uri="{FF2B5EF4-FFF2-40B4-BE49-F238E27FC236}">
                <a16:creationId xmlns:a16="http://schemas.microsoft.com/office/drawing/2014/main" id="{D11F84F5-0D85-4BC3-A69D-DB66E1DC9545}"/>
              </a:ext>
            </a:extLst>
          </p:cNvPr>
          <p:cNvSpPr>
            <a:spLocks noGrp="1"/>
          </p:cNvSpPr>
          <p:nvPr>
            <p:ph type="title"/>
          </p:nvPr>
        </p:nvSpPr>
        <p:spPr>
          <a:xfrm>
            <a:off x="804484" y="1191796"/>
            <a:ext cx="10021446" cy="2976344"/>
          </a:xfrm>
        </p:spPr>
        <p:txBody>
          <a:bodyPr vert="horz" lIns="91440" tIns="45720" rIns="91440" bIns="45720" rtlCol="0" anchor="ctr">
            <a:normAutofit/>
          </a:bodyPr>
          <a:lstStyle/>
          <a:p>
            <a:r>
              <a:rPr lang="en-US" sz="6600" kern="1200">
                <a:solidFill>
                  <a:srgbClr val="FFFFFF"/>
                </a:solidFill>
                <a:latin typeface="+mj-lt"/>
                <a:ea typeface="+mj-ea"/>
                <a:cs typeface="+mj-cs"/>
              </a:rPr>
              <a:t>Migraine as a</a:t>
            </a:r>
            <a:br>
              <a:rPr lang="en-US" sz="6600" kern="1200">
                <a:solidFill>
                  <a:srgbClr val="FFFFFF"/>
                </a:solidFill>
                <a:latin typeface="+mj-lt"/>
                <a:ea typeface="+mj-ea"/>
                <a:cs typeface="+mj-cs"/>
              </a:rPr>
            </a:br>
            <a:r>
              <a:rPr lang="en-US" sz="6600" kern="1200">
                <a:solidFill>
                  <a:srgbClr val="FFFFFF"/>
                </a:solidFill>
                <a:latin typeface="+mj-lt"/>
                <a:ea typeface="+mj-ea"/>
                <a:cs typeface="+mj-cs"/>
              </a:rPr>
              <a:t>CGRP disease</a:t>
            </a:r>
          </a:p>
        </p:txBody>
      </p:sp>
    </p:spTree>
    <p:extLst>
      <p:ext uri="{BB962C8B-B14F-4D97-AF65-F5344CB8AC3E}">
        <p14:creationId xmlns:p14="http://schemas.microsoft.com/office/powerpoint/2010/main" val="2641029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9C8936-201E-40CB-A81A-F1011A9A8CF9}"/>
              </a:ext>
            </a:extLst>
          </p:cNvPr>
          <p:cNvSpPr>
            <a:spLocks noGrp="1"/>
          </p:cNvSpPr>
          <p:nvPr>
            <p:ph type="title"/>
          </p:nvPr>
        </p:nvSpPr>
        <p:spPr>
          <a:xfrm>
            <a:off x="648929" y="629266"/>
            <a:ext cx="6586491" cy="1676603"/>
          </a:xfrm>
        </p:spPr>
        <p:txBody>
          <a:bodyPr>
            <a:normAutofit/>
          </a:bodyPr>
          <a:lstStyle/>
          <a:p>
            <a:r>
              <a:rPr lang="en-GB" dirty="0"/>
              <a:t>From ergots to triptans</a:t>
            </a:r>
          </a:p>
        </p:txBody>
      </p:sp>
      <p:sp>
        <p:nvSpPr>
          <p:cNvPr id="5" name="Content Placeholder 4">
            <a:extLst>
              <a:ext uri="{FF2B5EF4-FFF2-40B4-BE49-F238E27FC236}">
                <a16:creationId xmlns:a16="http://schemas.microsoft.com/office/drawing/2014/main" id="{A3B07EF3-A700-4D98-A46A-C059798E5792}"/>
              </a:ext>
            </a:extLst>
          </p:cNvPr>
          <p:cNvSpPr>
            <a:spLocks noGrp="1"/>
          </p:cNvSpPr>
          <p:nvPr>
            <p:ph idx="1"/>
          </p:nvPr>
        </p:nvSpPr>
        <p:spPr>
          <a:xfrm>
            <a:off x="648930" y="2438400"/>
            <a:ext cx="6586489" cy="3785419"/>
          </a:xfrm>
        </p:spPr>
        <p:txBody>
          <a:bodyPr>
            <a:normAutofit/>
          </a:bodyPr>
          <a:lstStyle/>
          <a:p>
            <a:r>
              <a:rPr lang="en-GB" altLang="en-US" sz="2400" dirty="0"/>
              <a:t>studies of </a:t>
            </a:r>
            <a:r>
              <a:rPr lang="en-GB" altLang="en-US" sz="2400" dirty="0" err="1"/>
              <a:t>methysergide</a:t>
            </a:r>
            <a:r>
              <a:rPr lang="en-GB" altLang="en-US" sz="2400" dirty="0"/>
              <a:t> in the 1960s and 1970s indicated the importance of a whole family of serotonin receptors in migraine pathogenesis</a:t>
            </a:r>
          </a:p>
          <a:p>
            <a:r>
              <a:rPr lang="en-GB" altLang="en-US" sz="2400" dirty="0"/>
              <a:t>in the early 1980s Patrick Humphrey of Glaxo developed a series of serotonin subtype agonists, one of which (GR43175) proved to have excellent antimigraine properties; this was eventually marketed as </a:t>
            </a:r>
            <a:r>
              <a:rPr lang="en-GB" altLang="en-US" sz="2400" dirty="0" err="1"/>
              <a:t>Imigran</a:t>
            </a:r>
            <a:r>
              <a:rPr lang="en-GB" altLang="en-US" sz="2400" dirty="0"/>
              <a:t> (sumatriptan)</a:t>
            </a:r>
          </a:p>
          <a:p>
            <a:r>
              <a:rPr lang="en-GB" altLang="en-US" sz="2400" dirty="0"/>
              <a:t>Humphrey used the dog saphenous vein as a model to test candidate molecules</a:t>
            </a:r>
          </a:p>
        </p:txBody>
      </p:sp>
      <p:pic>
        <p:nvPicPr>
          <p:cNvPr id="7" name="Picture 6" descr="A person wearing a suit and tie&#10;&#10;Description automatically generated">
            <a:extLst>
              <a:ext uri="{FF2B5EF4-FFF2-40B4-BE49-F238E27FC236}">
                <a16:creationId xmlns:a16="http://schemas.microsoft.com/office/drawing/2014/main" id="{82A95B28-5631-464E-83BA-24E16A5C5292}"/>
              </a:ext>
            </a:extLst>
          </p:cNvPr>
          <p:cNvPicPr>
            <a:picLocks noChangeAspect="1"/>
          </p:cNvPicPr>
          <p:nvPr/>
        </p:nvPicPr>
        <p:blipFill rotWithShape="1">
          <a:blip r:embed="rId2">
            <a:extLst>
              <a:ext uri="{28A0092B-C50C-407E-A947-70E740481C1C}">
                <a14:useLocalDpi xmlns:a14="http://schemas.microsoft.com/office/drawing/2010/main" val="0"/>
              </a:ext>
            </a:extLst>
          </a:blip>
          <a:srcRect l="17330" r="37607"/>
          <a:stretch/>
        </p:blipFill>
        <p:spPr>
          <a:xfrm>
            <a:off x="7556408" y="10"/>
            <a:ext cx="4635591" cy="6857990"/>
          </a:xfrm>
          <a:prstGeom prst="rect">
            <a:avLst/>
          </a:prstGeom>
          <a:effectLst/>
        </p:spPr>
      </p:pic>
    </p:spTree>
    <p:extLst>
      <p:ext uri="{BB962C8B-B14F-4D97-AF65-F5344CB8AC3E}">
        <p14:creationId xmlns:p14="http://schemas.microsoft.com/office/powerpoint/2010/main" val="3565451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6B4DE-F5E9-4D67-BF02-D1A0E13B551B}"/>
              </a:ext>
            </a:extLst>
          </p:cNvPr>
          <p:cNvSpPr>
            <a:spLocks noGrp="1"/>
          </p:cNvSpPr>
          <p:nvPr>
            <p:ph type="title"/>
          </p:nvPr>
        </p:nvSpPr>
        <p:spPr>
          <a:xfrm>
            <a:off x="648929" y="629266"/>
            <a:ext cx="6586491" cy="1676603"/>
          </a:xfrm>
        </p:spPr>
        <p:txBody>
          <a:bodyPr>
            <a:normAutofit/>
          </a:bodyPr>
          <a:lstStyle/>
          <a:p>
            <a:r>
              <a:rPr lang="en-GB" dirty="0"/>
              <a:t>CGRP</a:t>
            </a:r>
          </a:p>
        </p:txBody>
      </p:sp>
      <p:sp>
        <p:nvSpPr>
          <p:cNvPr id="3" name="Content Placeholder 2">
            <a:extLst>
              <a:ext uri="{FF2B5EF4-FFF2-40B4-BE49-F238E27FC236}">
                <a16:creationId xmlns:a16="http://schemas.microsoft.com/office/drawing/2014/main" id="{6D07AFE4-436C-41D7-B3AA-66F5A8C4AE8D}"/>
              </a:ext>
            </a:extLst>
          </p:cNvPr>
          <p:cNvSpPr>
            <a:spLocks noGrp="1"/>
          </p:cNvSpPr>
          <p:nvPr>
            <p:ph idx="1"/>
          </p:nvPr>
        </p:nvSpPr>
        <p:spPr>
          <a:xfrm>
            <a:off x="648930" y="2438400"/>
            <a:ext cx="6586489" cy="3785419"/>
          </a:xfrm>
        </p:spPr>
        <p:txBody>
          <a:bodyPr>
            <a:normAutofit/>
          </a:bodyPr>
          <a:lstStyle/>
          <a:p>
            <a:r>
              <a:rPr lang="en-GB" altLang="en-US" sz="2400" dirty="0"/>
              <a:t>in the early 1990s studies by Peter </a:t>
            </a:r>
            <a:r>
              <a:rPr lang="en-GB" altLang="en-US" sz="2400" dirty="0" err="1"/>
              <a:t>Goadsby</a:t>
            </a:r>
            <a:r>
              <a:rPr lang="en-GB" altLang="en-US" sz="2400" dirty="0"/>
              <a:t> and Lars </a:t>
            </a:r>
            <a:r>
              <a:rPr lang="en-GB" altLang="en-US" sz="2400" dirty="0" err="1"/>
              <a:t>Edvinsson</a:t>
            </a:r>
            <a:r>
              <a:rPr lang="en-GB" altLang="en-US" sz="2400" dirty="0"/>
              <a:t>, amongst others, demonstrated a central role for calcitonin-gene related peptide (CGRP) in migraine pathophysiology</a:t>
            </a:r>
          </a:p>
          <a:p>
            <a:r>
              <a:rPr lang="en-GB" altLang="en-US" sz="2400" dirty="0"/>
              <a:t>CGRP produced by primary afferent neurons of the trigeminal  ganglion</a:t>
            </a:r>
          </a:p>
          <a:p>
            <a:r>
              <a:rPr lang="en-GB" altLang="en-US" sz="2400" dirty="0"/>
              <a:t>CGRP levels elevated in jugular venous blood &amp; saliva during attacks</a:t>
            </a:r>
          </a:p>
          <a:p>
            <a:r>
              <a:rPr lang="en-GB" altLang="en-US" sz="2400" dirty="0"/>
              <a:t>venous CGRP levels elevated in migraine patients between attacks</a:t>
            </a:r>
          </a:p>
        </p:txBody>
      </p:sp>
      <p:pic>
        <p:nvPicPr>
          <p:cNvPr id="4" name="Picture 3" descr="cgrp">
            <a:extLst>
              <a:ext uri="{FF2B5EF4-FFF2-40B4-BE49-F238E27FC236}">
                <a16:creationId xmlns:a16="http://schemas.microsoft.com/office/drawing/2014/main" id="{68F5EA97-017B-427C-8929-6C633DE68A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30" r="13876" b="-5"/>
          <a:stretch/>
        </p:blipFill>
        <p:spPr bwMode="auto">
          <a:xfrm>
            <a:off x="7556408" y="10"/>
            <a:ext cx="4635591" cy="6857990"/>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2153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6B4DE-F5E9-4D67-BF02-D1A0E13B551B}"/>
              </a:ext>
            </a:extLst>
          </p:cNvPr>
          <p:cNvSpPr>
            <a:spLocks noGrp="1"/>
          </p:cNvSpPr>
          <p:nvPr>
            <p:ph type="title"/>
          </p:nvPr>
        </p:nvSpPr>
        <p:spPr>
          <a:xfrm>
            <a:off x="648929" y="629266"/>
            <a:ext cx="6586491" cy="1676603"/>
          </a:xfrm>
        </p:spPr>
        <p:txBody>
          <a:bodyPr>
            <a:normAutofit/>
          </a:bodyPr>
          <a:lstStyle/>
          <a:p>
            <a:r>
              <a:rPr lang="en-GB" dirty="0"/>
              <a:t>CGRP</a:t>
            </a:r>
          </a:p>
        </p:txBody>
      </p:sp>
      <p:sp>
        <p:nvSpPr>
          <p:cNvPr id="3" name="Content Placeholder 2">
            <a:extLst>
              <a:ext uri="{FF2B5EF4-FFF2-40B4-BE49-F238E27FC236}">
                <a16:creationId xmlns:a16="http://schemas.microsoft.com/office/drawing/2014/main" id="{6D07AFE4-436C-41D7-B3AA-66F5A8C4AE8D}"/>
              </a:ext>
            </a:extLst>
          </p:cNvPr>
          <p:cNvSpPr>
            <a:spLocks noGrp="1"/>
          </p:cNvSpPr>
          <p:nvPr>
            <p:ph idx="1"/>
          </p:nvPr>
        </p:nvSpPr>
        <p:spPr>
          <a:xfrm>
            <a:off x="648930" y="2438400"/>
            <a:ext cx="6586489" cy="3785419"/>
          </a:xfrm>
        </p:spPr>
        <p:txBody>
          <a:bodyPr>
            <a:normAutofit/>
          </a:bodyPr>
          <a:lstStyle/>
          <a:p>
            <a:r>
              <a:rPr lang="en-GB" altLang="en-US" sz="2400" dirty="0"/>
              <a:t>CGRP infusion induces migraines</a:t>
            </a:r>
          </a:p>
          <a:p>
            <a:r>
              <a:rPr lang="en-GB" altLang="en-US" sz="2400" dirty="0"/>
              <a:t>treatment of migraine with triptans reduces CGRP levels as pain falls</a:t>
            </a:r>
          </a:p>
          <a:p>
            <a:r>
              <a:rPr lang="en-GB" altLang="en-US" sz="2400" dirty="0"/>
              <a:t>this was not true of other candidates vasoactive molecules such as VIP and substance P</a:t>
            </a:r>
          </a:p>
          <a:p>
            <a:r>
              <a:rPr lang="en-GB" altLang="en-US" sz="2400" dirty="0"/>
              <a:t>action of triptans was shown to be due to the blocking of release of CGRP, mediated through the activation of 5-HT</a:t>
            </a:r>
            <a:r>
              <a:rPr lang="en-GB" altLang="en-US" sz="2400" baseline="-25000" dirty="0"/>
              <a:t>1B/1D</a:t>
            </a:r>
            <a:r>
              <a:rPr lang="en-GB" altLang="en-US" sz="2400" dirty="0"/>
              <a:t> receptors </a:t>
            </a:r>
          </a:p>
        </p:txBody>
      </p:sp>
      <p:pic>
        <p:nvPicPr>
          <p:cNvPr id="4" name="Picture 3" descr="cgrp">
            <a:extLst>
              <a:ext uri="{FF2B5EF4-FFF2-40B4-BE49-F238E27FC236}">
                <a16:creationId xmlns:a16="http://schemas.microsoft.com/office/drawing/2014/main" id="{68F5EA97-017B-427C-8929-6C633DE68A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30" r="13876" b="-5"/>
          <a:stretch/>
        </p:blipFill>
        <p:spPr bwMode="auto">
          <a:xfrm>
            <a:off x="7556408" y="10"/>
            <a:ext cx="4635591" cy="6857990"/>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520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F8F121-2DEA-40A0-902A-8B55E14B4F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1690688"/>
            <a:ext cx="4762500" cy="4762500"/>
          </a:xfrm>
          <a:prstGeom prst="rect">
            <a:avLst/>
          </a:prstGeom>
        </p:spPr>
      </p:pic>
      <p:sp>
        <p:nvSpPr>
          <p:cNvPr id="2" name="Title 1">
            <a:extLst>
              <a:ext uri="{FF2B5EF4-FFF2-40B4-BE49-F238E27FC236}">
                <a16:creationId xmlns:a16="http://schemas.microsoft.com/office/drawing/2014/main" id="{75A5E835-8CFA-4F96-B81E-D9AB2E902E40}"/>
              </a:ext>
            </a:extLst>
          </p:cNvPr>
          <p:cNvSpPr>
            <a:spLocks noGrp="1"/>
          </p:cNvSpPr>
          <p:nvPr>
            <p:ph type="title"/>
          </p:nvPr>
        </p:nvSpPr>
        <p:spPr/>
        <p:txBody>
          <a:bodyPr/>
          <a:lstStyle/>
          <a:p>
            <a:r>
              <a:rPr lang="en-GB" dirty="0"/>
              <a:t>CGRP: potential sites of action</a:t>
            </a:r>
          </a:p>
        </p:txBody>
      </p:sp>
      <p:sp>
        <p:nvSpPr>
          <p:cNvPr id="6" name="Oval 5">
            <a:extLst>
              <a:ext uri="{FF2B5EF4-FFF2-40B4-BE49-F238E27FC236}">
                <a16:creationId xmlns:a16="http://schemas.microsoft.com/office/drawing/2014/main" id="{EFBFF2FE-7C00-4782-91AE-02B461D39CE3}"/>
              </a:ext>
            </a:extLst>
          </p:cNvPr>
          <p:cNvSpPr/>
          <p:nvPr/>
        </p:nvSpPr>
        <p:spPr>
          <a:xfrm flipV="1">
            <a:off x="9079523" y="2836985"/>
            <a:ext cx="2192215" cy="132556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1D23F5DE-442E-4B1F-B331-C4C8E4AB2939}"/>
              </a:ext>
            </a:extLst>
          </p:cNvPr>
          <p:cNvSpPr/>
          <p:nvPr/>
        </p:nvSpPr>
        <p:spPr>
          <a:xfrm>
            <a:off x="9407769" y="4507523"/>
            <a:ext cx="1201616" cy="137746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BD9AAEF3-3F88-4EF9-8CD1-6D58FB1371BD}"/>
              </a:ext>
            </a:extLst>
          </p:cNvPr>
          <p:cNvSpPr/>
          <p:nvPr/>
        </p:nvSpPr>
        <p:spPr>
          <a:xfrm flipV="1">
            <a:off x="8663353" y="4384430"/>
            <a:ext cx="744415" cy="71510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AA3DCB1E-B8DA-4389-ACD9-95B1E5F15330}"/>
              </a:ext>
            </a:extLst>
          </p:cNvPr>
          <p:cNvSpPr/>
          <p:nvPr/>
        </p:nvSpPr>
        <p:spPr>
          <a:xfrm rot="20469069">
            <a:off x="7329549" y="1369216"/>
            <a:ext cx="1997996" cy="128498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2">
            <a:extLst>
              <a:ext uri="{FF2B5EF4-FFF2-40B4-BE49-F238E27FC236}">
                <a16:creationId xmlns:a16="http://schemas.microsoft.com/office/drawing/2014/main" id="{BDE722A1-0D4C-4566-A0DD-E22235CBB7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949696"/>
            <a:ext cx="5326139" cy="2024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BFDA3497-8686-4FE8-AF99-3111C0E9CB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949696"/>
            <a:ext cx="5871795" cy="2231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171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D69C4-365D-41E1-B904-EF1FC1503EA2}"/>
              </a:ext>
            </a:extLst>
          </p:cNvPr>
          <p:cNvSpPr>
            <a:spLocks noGrp="1"/>
          </p:cNvSpPr>
          <p:nvPr>
            <p:ph type="title"/>
          </p:nvPr>
        </p:nvSpPr>
        <p:spPr>
          <a:xfrm>
            <a:off x="648929" y="629266"/>
            <a:ext cx="3651467" cy="1676603"/>
          </a:xfrm>
        </p:spPr>
        <p:txBody>
          <a:bodyPr>
            <a:normAutofit/>
          </a:bodyPr>
          <a:lstStyle/>
          <a:p>
            <a:r>
              <a:rPr lang="en-GB" dirty="0"/>
              <a:t>Migraine physiology</a:t>
            </a:r>
          </a:p>
        </p:txBody>
      </p:sp>
      <p:sp>
        <p:nvSpPr>
          <p:cNvPr id="3" name="Content Placeholder 2">
            <a:extLst>
              <a:ext uri="{FF2B5EF4-FFF2-40B4-BE49-F238E27FC236}">
                <a16:creationId xmlns:a16="http://schemas.microsoft.com/office/drawing/2014/main" id="{1443B5C6-A0A2-41D7-8755-E7738920C676}"/>
              </a:ext>
            </a:extLst>
          </p:cNvPr>
          <p:cNvSpPr>
            <a:spLocks noGrp="1"/>
          </p:cNvSpPr>
          <p:nvPr>
            <p:ph idx="1"/>
          </p:nvPr>
        </p:nvSpPr>
        <p:spPr>
          <a:xfrm>
            <a:off x="648930" y="2438400"/>
            <a:ext cx="5297287" cy="3785419"/>
          </a:xfrm>
        </p:spPr>
        <p:txBody>
          <a:bodyPr>
            <a:normAutofit lnSpcReduction="10000"/>
          </a:bodyPr>
          <a:lstStyle/>
          <a:p>
            <a:r>
              <a:rPr lang="en-GB" altLang="en-US" sz="2400" dirty="0"/>
              <a:t>activation of the </a:t>
            </a:r>
            <a:r>
              <a:rPr lang="en-GB" altLang="en-US" sz="2400" b="1" dirty="0"/>
              <a:t>trigeminocervical complex </a:t>
            </a:r>
            <a:r>
              <a:rPr lang="en-GB" altLang="en-US" sz="2400" dirty="0"/>
              <a:t>leads to neurogenic plasma extravasation, mast cell degranulation, platelet aggregation around </a:t>
            </a:r>
            <a:r>
              <a:rPr lang="en-GB" altLang="en-US" sz="2400" dirty="0" err="1"/>
              <a:t>dural</a:t>
            </a:r>
            <a:r>
              <a:rPr lang="en-GB" altLang="en-US" sz="2400" dirty="0"/>
              <a:t> &amp; meningeal blood vessels via release of substance P, CGRP, and VIP, but not all of these are relevant for migraine</a:t>
            </a:r>
          </a:p>
          <a:p>
            <a:r>
              <a:rPr lang="en-GB" altLang="en-US" sz="2400" dirty="0"/>
              <a:t>pain signals feedback along this loop to the trigeminal nucleus </a:t>
            </a:r>
            <a:r>
              <a:rPr lang="en-GB" altLang="en-US" sz="2400" dirty="0" err="1"/>
              <a:t>caudalis</a:t>
            </a:r>
            <a:endParaRPr lang="en-GB" altLang="en-US" sz="2400" dirty="0"/>
          </a:p>
          <a:p>
            <a:r>
              <a:rPr lang="en-GB" altLang="en-US" sz="2400" dirty="0"/>
              <a:t>extracranial vasodilation is an </a:t>
            </a:r>
            <a:r>
              <a:rPr lang="en-GB" altLang="en-US" sz="2400" b="1" dirty="0"/>
              <a:t>epiphenomenon</a:t>
            </a:r>
          </a:p>
        </p:txBody>
      </p:sp>
      <p:pic>
        <p:nvPicPr>
          <p:cNvPr id="4" name="Picture 2">
            <a:extLst>
              <a:ext uri="{FF2B5EF4-FFF2-40B4-BE49-F238E27FC236}">
                <a16:creationId xmlns:a16="http://schemas.microsoft.com/office/drawing/2014/main" id="{911503ED-FE5A-4C2A-BB44-37DCADFC7C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84" r="1" b="1"/>
          <a:stretch/>
        </p:blipFill>
        <p:spPr bwMode="auto">
          <a:xfrm>
            <a:off x="6245783" y="927588"/>
            <a:ext cx="5736152" cy="5208363"/>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056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D69C4-365D-41E1-B904-EF1FC1503EA2}"/>
              </a:ext>
            </a:extLst>
          </p:cNvPr>
          <p:cNvSpPr>
            <a:spLocks noGrp="1"/>
          </p:cNvSpPr>
          <p:nvPr>
            <p:ph type="title"/>
          </p:nvPr>
        </p:nvSpPr>
        <p:spPr>
          <a:xfrm>
            <a:off x="648929" y="629266"/>
            <a:ext cx="3651467" cy="1676603"/>
          </a:xfrm>
        </p:spPr>
        <p:txBody>
          <a:bodyPr>
            <a:normAutofit/>
          </a:bodyPr>
          <a:lstStyle/>
          <a:p>
            <a:r>
              <a:rPr lang="en-GB" dirty="0"/>
              <a:t>Migraine physiology</a:t>
            </a:r>
          </a:p>
        </p:txBody>
      </p:sp>
      <p:sp>
        <p:nvSpPr>
          <p:cNvPr id="3" name="Content Placeholder 2">
            <a:extLst>
              <a:ext uri="{FF2B5EF4-FFF2-40B4-BE49-F238E27FC236}">
                <a16:creationId xmlns:a16="http://schemas.microsoft.com/office/drawing/2014/main" id="{1443B5C6-A0A2-41D7-8755-E7738920C676}"/>
              </a:ext>
            </a:extLst>
          </p:cNvPr>
          <p:cNvSpPr>
            <a:spLocks noGrp="1"/>
          </p:cNvSpPr>
          <p:nvPr>
            <p:ph idx="1"/>
          </p:nvPr>
        </p:nvSpPr>
        <p:spPr>
          <a:xfrm>
            <a:off x="648930" y="2438400"/>
            <a:ext cx="5297287" cy="3785419"/>
          </a:xfrm>
        </p:spPr>
        <p:txBody>
          <a:bodyPr>
            <a:normAutofit/>
          </a:bodyPr>
          <a:lstStyle/>
          <a:p>
            <a:r>
              <a:rPr lang="en-GB" altLang="en-US" sz="2400" dirty="0"/>
              <a:t>dysfunctional descending modulatory pathways fail to damp down the increased activity in the TCC/SPG/vascular/TG loop</a:t>
            </a:r>
          </a:p>
          <a:p>
            <a:r>
              <a:rPr lang="en-GB" altLang="en-US" sz="2400" dirty="0"/>
              <a:t>ascending pathways connecting the TCC, brainstem nuclei, hypothalamus, thalamic and cortical structures become activated, and are all involved in pain processing in migraine</a:t>
            </a:r>
          </a:p>
        </p:txBody>
      </p:sp>
      <p:pic>
        <p:nvPicPr>
          <p:cNvPr id="4" name="Picture 2">
            <a:extLst>
              <a:ext uri="{FF2B5EF4-FFF2-40B4-BE49-F238E27FC236}">
                <a16:creationId xmlns:a16="http://schemas.microsoft.com/office/drawing/2014/main" id="{911503ED-FE5A-4C2A-BB44-37DCADFC7C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84" r="1" b="1"/>
          <a:stretch/>
        </p:blipFill>
        <p:spPr bwMode="auto">
          <a:xfrm>
            <a:off x="6245783" y="927588"/>
            <a:ext cx="5736152" cy="5208363"/>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556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82237DE-4B4A-48E3-AD07-8F3410707614}"/>
              </a:ext>
            </a:extLst>
          </p:cNvPr>
          <p:cNvSpPr>
            <a:spLocks noGrp="1"/>
          </p:cNvSpPr>
          <p:nvPr>
            <p:ph type="title"/>
          </p:nvPr>
        </p:nvSpPr>
        <p:spPr>
          <a:xfrm>
            <a:off x="863029" y="1012004"/>
            <a:ext cx="3416158" cy="4795408"/>
          </a:xfrm>
        </p:spPr>
        <p:txBody>
          <a:bodyPr>
            <a:normAutofit/>
          </a:bodyPr>
          <a:lstStyle/>
          <a:p>
            <a:r>
              <a:rPr lang="en-GB">
                <a:solidFill>
                  <a:srgbClr val="FFFFFF"/>
                </a:solidFill>
              </a:rPr>
              <a:t>Lecture structure</a:t>
            </a:r>
          </a:p>
        </p:txBody>
      </p:sp>
      <p:graphicFrame>
        <p:nvGraphicFramePr>
          <p:cNvPr id="5" name="Content Placeholder 2">
            <a:extLst>
              <a:ext uri="{FF2B5EF4-FFF2-40B4-BE49-F238E27FC236}">
                <a16:creationId xmlns:a16="http://schemas.microsoft.com/office/drawing/2014/main" id="{877D2E7F-93E5-4AB5-B438-7E282AC38E2D}"/>
              </a:ext>
            </a:extLst>
          </p:cNvPr>
          <p:cNvGraphicFramePr>
            <a:graphicFrameLocks noGrp="1"/>
          </p:cNvGraphicFramePr>
          <p:nvPr>
            <p:ph idx="1"/>
            <p:extLst>
              <p:ext uri="{D42A27DB-BD31-4B8C-83A1-F6EECF244321}">
                <p14:modId xmlns:p14="http://schemas.microsoft.com/office/powerpoint/2010/main" val="3132500421"/>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53443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D69C4-365D-41E1-B904-EF1FC1503EA2}"/>
              </a:ext>
            </a:extLst>
          </p:cNvPr>
          <p:cNvSpPr>
            <a:spLocks noGrp="1"/>
          </p:cNvSpPr>
          <p:nvPr>
            <p:ph type="title"/>
          </p:nvPr>
        </p:nvSpPr>
        <p:spPr>
          <a:xfrm>
            <a:off x="648929" y="629266"/>
            <a:ext cx="3651467" cy="1676603"/>
          </a:xfrm>
        </p:spPr>
        <p:txBody>
          <a:bodyPr>
            <a:normAutofit/>
          </a:bodyPr>
          <a:lstStyle/>
          <a:p>
            <a:r>
              <a:rPr lang="en-GB" dirty="0"/>
              <a:t>Migraine physiology</a:t>
            </a:r>
          </a:p>
        </p:txBody>
      </p:sp>
      <p:sp>
        <p:nvSpPr>
          <p:cNvPr id="3" name="Content Placeholder 2">
            <a:extLst>
              <a:ext uri="{FF2B5EF4-FFF2-40B4-BE49-F238E27FC236}">
                <a16:creationId xmlns:a16="http://schemas.microsoft.com/office/drawing/2014/main" id="{1443B5C6-A0A2-41D7-8755-E7738920C676}"/>
              </a:ext>
            </a:extLst>
          </p:cNvPr>
          <p:cNvSpPr>
            <a:spLocks noGrp="1"/>
          </p:cNvSpPr>
          <p:nvPr>
            <p:ph idx="1"/>
          </p:nvPr>
        </p:nvSpPr>
        <p:spPr>
          <a:xfrm>
            <a:off x="648930" y="2438400"/>
            <a:ext cx="5297287" cy="3785419"/>
          </a:xfrm>
        </p:spPr>
        <p:txBody>
          <a:bodyPr>
            <a:normAutofit/>
          </a:bodyPr>
          <a:lstStyle/>
          <a:p>
            <a:r>
              <a:rPr lang="en-GB" altLang="en-US" sz="2400" dirty="0"/>
              <a:t>thalamic nuclei </a:t>
            </a:r>
            <a:r>
              <a:rPr lang="en-GB" altLang="en-US" sz="2400" dirty="0" err="1"/>
              <a:t>recieve</a:t>
            </a:r>
            <a:r>
              <a:rPr lang="en-GB" altLang="en-US" sz="2400" dirty="0"/>
              <a:t> input from TCC and provide output to cortex (somatosensory, visual, associative)</a:t>
            </a:r>
          </a:p>
          <a:p>
            <a:r>
              <a:rPr lang="en-GB" altLang="en-US" sz="2400" dirty="0"/>
              <a:t>they also receive direct input from axons originating in retinal ganglion cells, which may be the basis of photophobia</a:t>
            </a:r>
          </a:p>
        </p:txBody>
      </p:sp>
      <p:pic>
        <p:nvPicPr>
          <p:cNvPr id="6" name="Picture 2">
            <a:extLst>
              <a:ext uri="{FF2B5EF4-FFF2-40B4-BE49-F238E27FC236}">
                <a16:creationId xmlns:a16="http://schemas.microsoft.com/office/drawing/2014/main" id="{7FE542A1-4ECD-4120-A511-1510F6DA6C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5785" y="1102583"/>
            <a:ext cx="5613398" cy="4618595"/>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813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AFEABD-88F7-41D7-85E3-556616193239}"/>
              </a:ext>
            </a:extLst>
          </p:cNvPr>
          <p:cNvSpPr>
            <a:spLocks noGrp="1"/>
          </p:cNvSpPr>
          <p:nvPr>
            <p:ph type="title"/>
          </p:nvPr>
        </p:nvSpPr>
        <p:spPr>
          <a:xfrm>
            <a:off x="686834" y="591344"/>
            <a:ext cx="3200400" cy="5585619"/>
          </a:xfrm>
        </p:spPr>
        <p:txBody>
          <a:bodyPr>
            <a:normAutofit/>
          </a:bodyPr>
          <a:lstStyle/>
          <a:p>
            <a:r>
              <a:rPr lang="en-GB">
                <a:solidFill>
                  <a:srgbClr val="FFFFFF"/>
                </a:solidFill>
              </a:rPr>
              <a:t>Sensory processing in migraine</a:t>
            </a:r>
          </a:p>
        </p:txBody>
      </p:sp>
      <p:sp>
        <p:nvSpPr>
          <p:cNvPr id="3" name="Content Placeholder 2">
            <a:extLst>
              <a:ext uri="{FF2B5EF4-FFF2-40B4-BE49-F238E27FC236}">
                <a16:creationId xmlns:a16="http://schemas.microsoft.com/office/drawing/2014/main" id="{D0B3CC7C-135C-4424-BF5B-D8B9B718D644}"/>
              </a:ext>
            </a:extLst>
          </p:cNvPr>
          <p:cNvSpPr>
            <a:spLocks noGrp="1"/>
          </p:cNvSpPr>
          <p:nvPr>
            <p:ph idx="1"/>
          </p:nvPr>
        </p:nvSpPr>
        <p:spPr>
          <a:xfrm>
            <a:off x="4447308" y="591344"/>
            <a:ext cx="6906491" cy="5585619"/>
          </a:xfrm>
        </p:spPr>
        <p:txBody>
          <a:bodyPr anchor="ctr">
            <a:normAutofit/>
          </a:bodyPr>
          <a:lstStyle/>
          <a:p>
            <a:r>
              <a:rPr lang="en-GB" altLang="en-US" sz="2400" dirty="0"/>
              <a:t>electrophysiological studies of stimulus-evoked brain activation indicate that sensory processing in migraine patients is abnormal </a:t>
            </a:r>
            <a:r>
              <a:rPr lang="en-GB" altLang="en-US" sz="2400" b="1" dirty="0"/>
              <a:t>between attacks</a:t>
            </a:r>
          </a:p>
          <a:p>
            <a:pPr lvl="1"/>
            <a:r>
              <a:rPr lang="en-GB" altLang="en-US" dirty="0"/>
              <a:t>the main findings are increased amplitudes and decreased habituation of cortical evoked potentials for every stimulation modality including nociceptive stimuli</a:t>
            </a:r>
          </a:p>
          <a:p>
            <a:r>
              <a:rPr lang="en-GB" altLang="en-US" sz="2400" dirty="0"/>
              <a:t>2/3 migraine patients experience </a:t>
            </a:r>
            <a:r>
              <a:rPr lang="en-GB" altLang="en-US" sz="2400" b="1" dirty="0"/>
              <a:t>allodynia </a:t>
            </a:r>
            <a:r>
              <a:rPr lang="en-GB" altLang="en-US" sz="2400" dirty="0"/>
              <a:t>during attacks, including ipsilateral &amp; contralateral ULs</a:t>
            </a:r>
          </a:p>
          <a:p>
            <a:pPr lvl="1"/>
            <a:r>
              <a:rPr lang="en-GB" altLang="en-US" dirty="0"/>
              <a:t>consistent with third-order neuronal (thalamic) involvement, probably a form of </a:t>
            </a:r>
            <a:r>
              <a:rPr lang="en-GB" altLang="en-US" dirty="0" err="1"/>
              <a:t>dysinhibitory</a:t>
            </a:r>
            <a:r>
              <a:rPr lang="en-GB" altLang="en-US" dirty="0"/>
              <a:t> sensitization due to dysfunctional descending modulatory pathways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18691850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BE1B9-043E-47DA-B390-2C68FBEBE313}"/>
              </a:ext>
            </a:extLst>
          </p:cNvPr>
          <p:cNvSpPr>
            <a:spLocks noGrp="1"/>
          </p:cNvSpPr>
          <p:nvPr>
            <p:ph type="title"/>
          </p:nvPr>
        </p:nvSpPr>
        <p:spPr/>
        <p:txBody>
          <a:bodyPr/>
          <a:lstStyle/>
          <a:p>
            <a:r>
              <a:rPr lang="en-GB" dirty="0"/>
              <a:t>Targets other than CGRP proved ineffective</a:t>
            </a:r>
          </a:p>
        </p:txBody>
      </p:sp>
      <p:sp>
        <p:nvSpPr>
          <p:cNvPr id="3" name="Content Placeholder 2">
            <a:extLst>
              <a:ext uri="{FF2B5EF4-FFF2-40B4-BE49-F238E27FC236}">
                <a16:creationId xmlns:a16="http://schemas.microsoft.com/office/drawing/2014/main" id="{95FD6F8B-26A3-43E3-B394-AD2D4DD6187D}"/>
              </a:ext>
            </a:extLst>
          </p:cNvPr>
          <p:cNvSpPr>
            <a:spLocks noGrp="1"/>
          </p:cNvSpPr>
          <p:nvPr>
            <p:ph idx="1"/>
          </p:nvPr>
        </p:nvSpPr>
        <p:spPr/>
        <p:txBody>
          <a:bodyPr/>
          <a:lstStyle/>
          <a:p>
            <a:r>
              <a:rPr lang="en-GB" dirty="0"/>
              <a:t>potential migraine drugs that were effective in migraine models, but failed in clinical proof-of-concept trials include:</a:t>
            </a:r>
          </a:p>
          <a:p>
            <a:pPr lvl="1"/>
            <a:r>
              <a:rPr lang="en-GB" dirty="0"/>
              <a:t>plasma protein extravasation blockers CP 122.288; 4991W93</a:t>
            </a:r>
          </a:p>
          <a:p>
            <a:pPr lvl="1"/>
            <a:r>
              <a:rPr lang="en-GB" dirty="0"/>
              <a:t>substance P antagonist GR 205171</a:t>
            </a:r>
          </a:p>
          <a:p>
            <a:pPr lvl="1"/>
            <a:r>
              <a:rPr lang="en-GB" dirty="0"/>
              <a:t>5-HT</a:t>
            </a:r>
            <a:r>
              <a:rPr lang="en-GB" baseline="-25000" dirty="0"/>
              <a:t>1D</a:t>
            </a:r>
            <a:r>
              <a:rPr lang="en-GB" dirty="0"/>
              <a:t> agonist PNU 142633</a:t>
            </a:r>
          </a:p>
          <a:p>
            <a:pPr lvl="1"/>
            <a:r>
              <a:rPr lang="en-GB" dirty="0"/>
              <a:t>TRPV1 antagonist SB 705498</a:t>
            </a:r>
          </a:p>
        </p:txBody>
      </p:sp>
    </p:spTree>
    <p:extLst>
      <p:ext uri="{BB962C8B-B14F-4D97-AF65-F5344CB8AC3E}">
        <p14:creationId xmlns:p14="http://schemas.microsoft.com/office/powerpoint/2010/main" val="14129944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D930F72-4480-4D6D-BB48-85BF33F354F8}"/>
              </a:ext>
            </a:extLst>
          </p:cNvPr>
          <p:cNvSpPr>
            <a:spLocks noGrp="1"/>
          </p:cNvSpPr>
          <p:nvPr>
            <p:ph type="title"/>
          </p:nvPr>
        </p:nvSpPr>
        <p:spPr>
          <a:xfrm>
            <a:off x="863029" y="1012004"/>
            <a:ext cx="3416158" cy="4795408"/>
          </a:xfrm>
        </p:spPr>
        <p:txBody>
          <a:bodyPr>
            <a:normAutofit/>
          </a:bodyPr>
          <a:lstStyle/>
          <a:p>
            <a:r>
              <a:rPr lang="en-GB" dirty="0">
                <a:solidFill>
                  <a:srgbClr val="FFFFFF"/>
                </a:solidFill>
              </a:rPr>
              <a:t>Limitations of triptans</a:t>
            </a:r>
          </a:p>
        </p:txBody>
      </p:sp>
      <p:graphicFrame>
        <p:nvGraphicFramePr>
          <p:cNvPr id="5" name="Content Placeholder 2">
            <a:extLst>
              <a:ext uri="{FF2B5EF4-FFF2-40B4-BE49-F238E27FC236}">
                <a16:creationId xmlns:a16="http://schemas.microsoft.com/office/drawing/2014/main" id="{81859761-7A7E-4DFA-A8EB-DCA9FD6A6FB5}"/>
              </a:ext>
            </a:extLst>
          </p:cNvPr>
          <p:cNvGraphicFramePr>
            <a:graphicFrameLocks noGrp="1"/>
          </p:cNvGraphicFramePr>
          <p:nvPr>
            <p:ph idx="1"/>
            <p:extLst>
              <p:ext uri="{D42A27DB-BD31-4B8C-83A1-F6EECF244321}">
                <p14:modId xmlns:p14="http://schemas.microsoft.com/office/powerpoint/2010/main" val="1528057572"/>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90283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8CCB4-092A-4503-92E4-0F4AE3E29548}"/>
              </a:ext>
            </a:extLst>
          </p:cNvPr>
          <p:cNvSpPr>
            <a:spLocks noGrp="1"/>
          </p:cNvSpPr>
          <p:nvPr>
            <p:ph type="title"/>
          </p:nvPr>
        </p:nvSpPr>
        <p:spPr/>
        <p:txBody>
          <a:bodyPr/>
          <a:lstStyle/>
          <a:p>
            <a:r>
              <a:rPr lang="en-GB" dirty="0"/>
              <a:t>CGRP antagonists</a:t>
            </a:r>
          </a:p>
        </p:txBody>
      </p:sp>
      <p:sp>
        <p:nvSpPr>
          <p:cNvPr id="3" name="Content Placeholder 2">
            <a:extLst>
              <a:ext uri="{FF2B5EF4-FFF2-40B4-BE49-F238E27FC236}">
                <a16:creationId xmlns:a16="http://schemas.microsoft.com/office/drawing/2014/main" id="{5199F39B-B98E-4A4A-81CB-CE3F3313D4CB}"/>
              </a:ext>
            </a:extLst>
          </p:cNvPr>
          <p:cNvSpPr>
            <a:spLocks noGrp="1"/>
          </p:cNvSpPr>
          <p:nvPr>
            <p:ph idx="1"/>
          </p:nvPr>
        </p:nvSpPr>
        <p:spPr/>
        <p:txBody>
          <a:bodyPr/>
          <a:lstStyle/>
          <a:p>
            <a:r>
              <a:rPr lang="en-GB" altLang="en-US" dirty="0"/>
              <a:t>BIBN4096BS: a specific &amp; potent CRGP receptor antagonist</a:t>
            </a:r>
          </a:p>
          <a:p>
            <a:r>
              <a:rPr lang="en-GB" altLang="en-US" dirty="0"/>
              <a:t>safety &amp; tolerability studies showed well tolerated</a:t>
            </a:r>
          </a:p>
          <a:p>
            <a:r>
              <a:rPr lang="en-GB" altLang="en-US" dirty="0"/>
              <a:t>it did not affect cerebral or systemic </a:t>
            </a:r>
            <a:r>
              <a:rPr lang="en-GB" altLang="en-US" dirty="0" err="1"/>
              <a:t>haemodynamics</a:t>
            </a:r>
            <a:r>
              <a:rPr lang="en-GB" altLang="en-US" dirty="0"/>
              <a:t> in healthy volunteers </a:t>
            </a:r>
          </a:p>
          <a:p>
            <a:r>
              <a:rPr lang="en-GB" altLang="en-US" dirty="0"/>
              <a:t>animal studies showed dose-dependent inhibition of activity in the trigeminocervical complex evoked by electrical stimulation of the superior sagittal sinus; the maximal effect was seen within 30 min of administration</a:t>
            </a:r>
          </a:p>
        </p:txBody>
      </p:sp>
    </p:spTree>
    <p:extLst>
      <p:ext uri="{BB962C8B-B14F-4D97-AF65-F5344CB8AC3E}">
        <p14:creationId xmlns:p14="http://schemas.microsoft.com/office/powerpoint/2010/main" val="209100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C023D-0256-4D7D-BBAB-56AA0B11FEA8}"/>
              </a:ext>
            </a:extLst>
          </p:cNvPr>
          <p:cNvSpPr>
            <a:spLocks noGrp="1"/>
          </p:cNvSpPr>
          <p:nvPr>
            <p:ph type="title"/>
          </p:nvPr>
        </p:nvSpPr>
        <p:spPr/>
        <p:txBody>
          <a:bodyPr/>
          <a:lstStyle/>
          <a:p>
            <a:r>
              <a:rPr lang="en-GB" dirty="0"/>
              <a:t>CGRP antagonists</a:t>
            </a:r>
          </a:p>
        </p:txBody>
      </p:sp>
      <p:sp>
        <p:nvSpPr>
          <p:cNvPr id="3" name="Content Placeholder 2">
            <a:extLst>
              <a:ext uri="{FF2B5EF4-FFF2-40B4-BE49-F238E27FC236}">
                <a16:creationId xmlns:a16="http://schemas.microsoft.com/office/drawing/2014/main" id="{EEC204D4-2D9A-4242-8AA5-09C253D2F784}"/>
              </a:ext>
            </a:extLst>
          </p:cNvPr>
          <p:cNvSpPr>
            <a:spLocks noGrp="1"/>
          </p:cNvSpPr>
          <p:nvPr>
            <p:ph idx="1"/>
          </p:nvPr>
        </p:nvSpPr>
        <p:spPr>
          <a:xfrm>
            <a:off x="838200" y="1825625"/>
            <a:ext cx="6418385" cy="4351338"/>
          </a:xfrm>
        </p:spPr>
        <p:txBody>
          <a:bodyPr/>
          <a:lstStyle/>
          <a:p>
            <a:r>
              <a:rPr lang="en-GB" altLang="en-US" dirty="0"/>
              <a:t>international multicentre DBRPC ‘proof-of-concept’ trial published in NEJM in 2004</a:t>
            </a:r>
          </a:p>
          <a:p>
            <a:pPr lvl="1"/>
            <a:r>
              <a:rPr lang="en-GB" altLang="en-US" dirty="0"/>
              <a:t>126 patients 18-65, 1-6 migraine/month, all white) treated with placebo or BIBN4096BS</a:t>
            </a:r>
          </a:p>
          <a:p>
            <a:pPr lvl="1"/>
            <a:r>
              <a:rPr lang="en-GB" altLang="en-US" dirty="0"/>
              <a:t>doses between 0.25 mg &amp; 10 mg IV used</a:t>
            </a:r>
          </a:p>
          <a:p>
            <a:r>
              <a:rPr lang="en-GB" altLang="en-US" dirty="0"/>
              <a:t>BIBN4096BS was christened </a:t>
            </a:r>
            <a:r>
              <a:rPr lang="en-GB" altLang="en-US" b="1" dirty="0" err="1"/>
              <a:t>olcagepant</a:t>
            </a:r>
            <a:endParaRPr lang="en-GB" altLang="en-US" b="1" dirty="0"/>
          </a:p>
          <a:p>
            <a:endParaRPr lang="en-GB" dirty="0"/>
          </a:p>
        </p:txBody>
      </p:sp>
      <p:pic>
        <p:nvPicPr>
          <p:cNvPr id="5" name="Picture 4">
            <a:extLst>
              <a:ext uri="{FF2B5EF4-FFF2-40B4-BE49-F238E27FC236}">
                <a16:creationId xmlns:a16="http://schemas.microsoft.com/office/drawing/2014/main" id="{2D4E088D-AA07-485B-ABCC-D69164651240}"/>
              </a:ext>
            </a:extLst>
          </p:cNvPr>
          <p:cNvPicPr>
            <a:picLocks noChangeAspect="1"/>
          </p:cNvPicPr>
          <p:nvPr/>
        </p:nvPicPr>
        <p:blipFill rotWithShape="1">
          <a:blip r:embed="rId2"/>
          <a:srcRect r="53345"/>
          <a:stretch/>
        </p:blipFill>
        <p:spPr>
          <a:xfrm>
            <a:off x="7646218" y="1690688"/>
            <a:ext cx="3180043" cy="4257504"/>
          </a:xfrm>
          <a:prstGeom prst="rect">
            <a:avLst/>
          </a:prstGeom>
        </p:spPr>
      </p:pic>
    </p:spTree>
    <p:extLst>
      <p:ext uri="{BB962C8B-B14F-4D97-AF65-F5344CB8AC3E}">
        <p14:creationId xmlns:p14="http://schemas.microsoft.com/office/powerpoint/2010/main" val="38042606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531A9-1A25-4CB7-B621-6846204A52B3}"/>
              </a:ext>
            </a:extLst>
          </p:cNvPr>
          <p:cNvSpPr>
            <a:spLocks noGrp="1"/>
          </p:cNvSpPr>
          <p:nvPr>
            <p:ph type="title"/>
          </p:nvPr>
        </p:nvSpPr>
        <p:spPr/>
        <p:txBody>
          <a:bodyPr/>
          <a:lstStyle/>
          <a:p>
            <a:r>
              <a:rPr lang="en-GB" dirty="0"/>
              <a:t>Was the future to be ‘pants’?</a:t>
            </a:r>
          </a:p>
        </p:txBody>
      </p:sp>
      <p:sp>
        <p:nvSpPr>
          <p:cNvPr id="3" name="Content Placeholder 2">
            <a:extLst>
              <a:ext uri="{FF2B5EF4-FFF2-40B4-BE49-F238E27FC236}">
                <a16:creationId xmlns:a16="http://schemas.microsoft.com/office/drawing/2014/main" id="{15FEA73B-1010-4C9A-9B34-C55D92CD245F}"/>
              </a:ext>
            </a:extLst>
          </p:cNvPr>
          <p:cNvSpPr>
            <a:spLocks noGrp="1"/>
          </p:cNvSpPr>
          <p:nvPr>
            <p:ph idx="1"/>
          </p:nvPr>
        </p:nvSpPr>
        <p:spPr>
          <a:xfrm>
            <a:off x="838199" y="1825625"/>
            <a:ext cx="7121769" cy="4351338"/>
          </a:xfrm>
        </p:spPr>
        <p:txBody>
          <a:bodyPr>
            <a:normAutofit/>
          </a:bodyPr>
          <a:lstStyle/>
          <a:p>
            <a:r>
              <a:rPr lang="en-GB" altLang="en-US" dirty="0"/>
              <a:t>phase II study of oral CGRP antagonist MK-0974 (subsequently telcagepant) presented at IHS 2007 and published in </a:t>
            </a:r>
            <a:r>
              <a:rPr lang="en-GB" altLang="en-US" i="1" dirty="0"/>
              <a:t>Neurology</a:t>
            </a:r>
            <a:r>
              <a:rPr lang="en-GB" altLang="en-US" dirty="0"/>
              <a:t> in 2008</a:t>
            </a:r>
          </a:p>
          <a:p>
            <a:r>
              <a:rPr lang="en-GB" altLang="en-US" dirty="0"/>
              <a:t>multicentre phase III RPCDBT of oral telcagepant 150 or 300 mg vs zolmitriptan 5 mg and placebo was published in </a:t>
            </a:r>
            <a:r>
              <a:rPr lang="en-GB" altLang="en-US" i="1" dirty="0"/>
              <a:t>The Lancet</a:t>
            </a:r>
            <a:r>
              <a:rPr lang="en-GB" altLang="en-US" dirty="0"/>
              <a:t> in December 2008</a:t>
            </a:r>
            <a:endParaRPr lang="en-US" altLang="en-US" dirty="0"/>
          </a:p>
        </p:txBody>
      </p:sp>
      <p:pic>
        <p:nvPicPr>
          <p:cNvPr id="5" name="Picture 4">
            <a:extLst>
              <a:ext uri="{FF2B5EF4-FFF2-40B4-BE49-F238E27FC236}">
                <a16:creationId xmlns:a16="http://schemas.microsoft.com/office/drawing/2014/main" id="{C2FDE2C4-99E6-4C45-B741-FC3CE9D047DB}"/>
              </a:ext>
            </a:extLst>
          </p:cNvPr>
          <p:cNvPicPr>
            <a:picLocks noChangeAspect="1"/>
          </p:cNvPicPr>
          <p:nvPr/>
        </p:nvPicPr>
        <p:blipFill rotWithShape="1">
          <a:blip r:embed="rId2"/>
          <a:srcRect l="51617"/>
          <a:stretch/>
        </p:blipFill>
        <p:spPr>
          <a:xfrm>
            <a:off x="8165121" y="1825625"/>
            <a:ext cx="3275950" cy="4229344"/>
          </a:xfrm>
          <a:prstGeom prst="rect">
            <a:avLst/>
          </a:prstGeom>
        </p:spPr>
      </p:pic>
    </p:spTree>
    <p:extLst>
      <p:ext uri="{BB962C8B-B14F-4D97-AF65-F5344CB8AC3E}">
        <p14:creationId xmlns:p14="http://schemas.microsoft.com/office/powerpoint/2010/main" val="2440026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67880-18DB-4A61-B557-E9D3EB594859}"/>
              </a:ext>
            </a:extLst>
          </p:cNvPr>
          <p:cNvSpPr>
            <a:spLocks noGrp="1"/>
          </p:cNvSpPr>
          <p:nvPr>
            <p:ph type="title"/>
          </p:nvPr>
        </p:nvSpPr>
        <p:spPr/>
        <p:txBody>
          <a:bodyPr/>
          <a:lstStyle/>
          <a:p>
            <a:r>
              <a:rPr lang="en-GB" dirty="0"/>
              <a:t>Pants are dead... long live </a:t>
            </a:r>
            <a:r>
              <a:rPr lang="en-GB" dirty="0" err="1"/>
              <a:t>gepants</a:t>
            </a:r>
            <a:r>
              <a:rPr lang="en-GB" dirty="0"/>
              <a:t>?</a:t>
            </a:r>
          </a:p>
        </p:txBody>
      </p:sp>
      <p:sp>
        <p:nvSpPr>
          <p:cNvPr id="3" name="Content Placeholder 2">
            <a:extLst>
              <a:ext uri="{FF2B5EF4-FFF2-40B4-BE49-F238E27FC236}">
                <a16:creationId xmlns:a16="http://schemas.microsoft.com/office/drawing/2014/main" id="{0D11BBF1-D046-48A4-909D-C8D020AD036B}"/>
              </a:ext>
            </a:extLst>
          </p:cNvPr>
          <p:cNvSpPr>
            <a:spLocks noGrp="1"/>
          </p:cNvSpPr>
          <p:nvPr>
            <p:ph idx="1"/>
          </p:nvPr>
        </p:nvSpPr>
        <p:spPr>
          <a:xfrm>
            <a:off x="838200" y="1825624"/>
            <a:ext cx="7352489" cy="4426019"/>
          </a:xfrm>
        </p:spPr>
        <p:txBody>
          <a:bodyPr>
            <a:normAutofit/>
          </a:bodyPr>
          <a:lstStyle/>
          <a:p>
            <a:r>
              <a:rPr lang="en-GB" altLang="en-US" sz="2400" dirty="0" err="1"/>
              <a:t>olcegepant</a:t>
            </a:r>
            <a:r>
              <a:rPr lang="en-GB" altLang="en-US" sz="2400" dirty="0"/>
              <a:t> and </a:t>
            </a:r>
            <a:r>
              <a:rPr lang="en-GB" altLang="en-US" sz="2400" dirty="0" err="1"/>
              <a:t>telcegepant</a:t>
            </a:r>
            <a:r>
              <a:rPr lang="en-GB" altLang="en-US" sz="2400" dirty="0"/>
              <a:t> are dead, the latter killed in Phase IV studies where it was shown to cause significant derangement of liver function in a small number of users</a:t>
            </a:r>
          </a:p>
          <a:p>
            <a:r>
              <a:rPr lang="en-GB" altLang="en-US" sz="2400" dirty="0"/>
              <a:t>another CGRP antagonist MK-3207 was also dropped because of concerns re hepatotoxicity</a:t>
            </a:r>
          </a:p>
          <a:p>
            <a:r>
              <a:rPr lang="en-GB" altLang="en-US" sz="2400" dirty="0"/>
              <a:t>however, three other </a:t>
            </a:r>
            <a:r>
              <a:rPr lang="en-GB" altLang="en-US" sz="2400" dirty="0" err="1"/>
              <a:t>gepants</a:t>
            </a:r>
            <a:r>
              <a:rPr lang="en-GB" altLang="en-US" sz="2400" dirty="0"/>
              <a:t> have made it through Phase II trials – MK-1602 (</a:t>
            </a:r>
            <a:r>
              <a:rPr lang="en-GB" altLang="en-US" sz="2400" dirty="0" err="1"/>
              <a:t>ubrogepant</a:t>
            </a:r>
            <a:r>
              <a:rPr lang="en-GB" altLang="en-US" sz="2400" dirty="0"/>
              <a:t>), BMS-927711 (</a:t>
            </a:r>
            <a:r>
              <a:rPr lang="en-GB" altLang="en-US" sz="2400" dirty="0" err="1"/>
              <a:t>rimegepant</a:t>
            </a:r>
            <a:r>
              <a:rPr lang="en-GB" altLang="en-US" sz="2400" dirty="0"/>
              <a:t>), and BI 44370</a:t>
            </a:r>
          </a:p>
          <a:p>
            <a:r>
              <a:rPr lang="en-GB" altLang="en-US" sz="2400" dirty="0"/>
              <a:t>Allergan have recently trialled AGN-241689 (</a:t>
            </a:r>
            <a:r>
              <a:rPr lang="en-GB" altLang="en-US" sz="2400" dirty="0" err="1"/>
              <a:t>atogepant</a:t>
            </a:r>
            <a:r>
              <a:rPr lang="en-GB" altLang="en-US" sz="2400" dirty="0"/>
              <a:t>) as a </a:t>
            </a:r>
            <a:r>
              <a:rPr lang="en-GB" altLang="en-US" sz="2400" b="1" dirty="0"/>
              <a:t>preventive </a:t>
            </a:r>
            <a:r>
              <a:rPr lang="en-GB" altLang="en-US" sz="2400" dirty="0"/>
              <a:t>therapy</a:t>
            </a:r>
          </a:p>
        </p:txBody>
      </p:sp>
      <p:pic>
        <p:nvPicPr>
          <p:cNvPr id="4" name="Picture 3">
            <a:extLst>
              <a:ext uri="{FF2B5EF4-FFF2-40B4-BE49-F238E27FC236}">
                <a16:creationId xmlns:a16="http://schemas.microsoft.com/office/drawing/2014/main" id="{974F0685-9C8B-442B-8A62-E3E0F161A40A}"/>
              </a:ext>
            </a:extLst>
          </p:cNvPr>
          <p:cNvPicPr>
            <a:picLocks noChangeAspect="1"/>
          </p:cNvPicPr>
          <p:nvPr/>
        </p:nvPicPr>
        <p:blipFill rotWithShape="1">
          <a:blip r:embed="rId2">
            <a:extLst>
              <a:ext uri="{28A0092B-C50C-407E-A947-70E740481C1C}">
                <a14:useLocalDpi xmlns:a14="http://schemas.microsoft.com/office/drawing/2010/main" val="0"/>
              </a:ext>
            </a:extLst>
          </a:blip>
          <a:srcRect t="42813" r="53295"/>
          <a:stretch/>
        </p:blipFill>
        <p:spPr>
          <a:xfrm>
            <a:off x="8589648" y="1335414"/>
            <a:ext cx="3065585" cy="4916229"/>
          </a:xfrm>
          <a:prstGeom prst="rect">
            <a:avLst/>
          </a:prstGeom>
        </p:spPr>
      </p:pic>
      <p:sp>
        <p:nvSpPr>
          <p:cNvPr id="5" name="Oval 4">
            <a:extLst>
              <a:ext uri="{FF2B5EF4-FFF2-40B4-BE49-F238E27FC236}">
                <a16:creationId xmlns:a16="http://schemas.microsoft.com/office/drawing/2014/main" id="{8D074E71-27C0-4CCA-98C9-0553CAB4E2A1}"/>
              </a:ext>
            </a:extLst>
          </p:cNvPr>
          <p:cNvSpPr/>
          <p:nvPr/>
        </p:nvSpPr>
        <p:spPr>
          <a:xfrm>
            <a:off x="8456579" y="1400909"/>
            <a:ext cx="434502" cy="4247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878776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A5AB7-761E-44EF-9567-13E1E838AABF}"/>
              </a:ext>
            </a:extLst>
          </p:cNvPr>
          <p:cNvSpPr>
            <a:spLocks noGrp="1"/>
          </p:cNvSpPr>
          <p:nvPr>
            <p:ph type="title"/>
          </p:nvPr>
        </p:nvSpPr>
        <p:spPr/>
        <p:txBody>
          <a:bodyPr/>
          <a:lstStyle/>
          <a:p>
            <a:r>
              <a:rPr lang="en-GB" dirty="0"/>
              <a:t>CGRP antibodies</a:t>
            </a:r>
          </a:p>
        </p:txBody>
      </p:sp>
      <p:sp>
        <p:nvSpPr>
          <p:cNvPr id="3" name="Content Placeholder 2">
            <a:extLst>
              <a:ext uri="{FF2B5EF4-FFF2-40B4-BE49-F238E27FC236}">
                <a16:creationId xmlns:a16="http://schemas.microsoft.com/office/drawing/2014/main" id="{5054AAD6-E3FE-4324-9BA8-9283B75F05F9}"/>
              </a:ext>
            </a:extLst>
          </p:cNvPr>
          <p:cNvSpPr>
            <a:spLocks noGrp="1"/>
          </p:cNvSpPr>
          <p:nvPr>
            <p:ph idx="1"/>
          </p:nvPr>
        </p:nvSpPr>
        <p:spPr/>
        <p:txBody>
          <a:bodyPr/>
          <a:lstStyle/>
          <a:p>
            <a:r>
              <a:rPr lang="en-GB" dirty="0"/>
              <a:t>while CGRP antagonist development was proceeding, other approaches to CGRP blockade were being considered</a:t>
            </a:r>
          </a:p>
          <a:p>
            <a:pPr lvl="1"/>
            <a:r>
              <a:rPr lang="en-GB" dirty="0"/>
              <a:t>first patent for use of CGRP antibody to treat migraine was filed in 2005</a:t>
            </a:r>
          </a:p>
          <a:p>
            <a:r>
              <a:rPr lang="en-GB" dirty="0"/>
              <a:t>first clinical trials were initiated in 2011</a:t>
            </a:r>
          </a:p>
          <a:p>
            <a:r>
              <a:rPr lang="en-GB" dirty="0"/>
              <a:t>between 2014-16 four </a:t>
            </a:r>
            <a:r>
              <a:rPr lang="en-GB" dirty="0" err="1"/>
              <a:t>mAbs</a:t>
            </a:r>
            <a:r>
              <a:rPr lang="en-GB" dirty="0"/>
              <a:t> were shown to be effective in Phase II trials</a:t>
            </a:r>
          </a:p>
          <a:p>
            <a:pPr lvl="1"/>
            <a:r>
              <a:rPr lang="en-GB" dirty="0"/>
              <a:t>phase III trials have been published in 2017 &amp; 2018 for three </a:t>
            </a:r>
            <a:r>
              <a:rPr lang="en-GB" dirty="0" err="1"/>
              <a:t>mAbs</a:t>
            </a:r>
            <a:r>
              <a:rPr lang="en-GB" dirty="0"/>
              <a:t> so far</a:t>
            </a:r>
          </a:p>
          <a:p>
            <a:r>
              <a:rPr lang="en-GB" dirty="0"/>
              <a:t>FDA approval was granted for </a:t>
            </a:r>
            <a:r>
              <a:rPr lang="en-GB" dirty="0" err="1"/>
              <a:t>erenumab</a:t>
            </a:r>
            <a:r>
              <a:rPr lang="en-GB" dirty="0"/>
              <a:t> (</a:t>
            </a:r>
            <a:r>
              <a:rPr lang="en-GB" dirty="0" err="1"/>
              <a:t>Aimovig</a:t>
            </a:r>
            <a:r>
              <a:rPr lang="en-GB" dirty="0"/>
              <a:t>) in June 2018</a:t>
            </a:r>
          </a:p>
          <a:p>
            <a:pPr lvl="1"/>
            <a:r>
              <a:rPr lang="en-GB" dirty="0"/>
              <a:t>two further </a:t>
            </a:r>
            <a:r>
              <a:rPr lang="en-GB" dirty="0" err="1"/>
              <a:t>mAbs</a:t>
            </a:r>
            <a:r>
              <a:rPr lang="en-GB" dirty="0"/>
              <a:t> have been approved in the USA, one so far in Europe</a:t>
            </a:r>
          </a:p>
        </p:txBody>
      </p:sp>
    </p:spTree>
    <p:extLst>
      <p:ext uri="{BB962C8B-B14F-4D97-AF65-F5344CB8AC3E}">
        <p14:creationId xmlns:p14="http://schemas.microsoft.com/office/powerpoint/2010/main" val="2378160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E2CB6-BF9B-4987-8C7E-5CAABF17E25E}"/>
              </a:ext>
            </a:extLst>
          </p:cNvPr>
          <p:cNvSpPr>
            <a:spLocks noGrp="1"/>
          </p:cNvSpPr>
          <p:nvPr>
            <p:ph type="title"/>
          </p:nvPr>
        </p:nvSpPr>
        <p:spPr/>
        <p:txBody>
          <a:bodyPr/>
          <a:lstStyle/>
          <a:p>
            <a:r>
              <a:rPr lang="en-GB" dirty="0"/>
              <a:t>CGRP antibodies</a:t>
            </a:r>
          </a:p>
        </p:txBody>
      </p:sp>
      <p:pic>
        <p:nvPicPr>
          <p:cNvPr id="4" name="Picture 3">
            <a:extLst>
              <a:ext uri="{FF2B5EF4-FFF2-40B4-BE49-F238E27FC236}">
                <a16:creationId xmlns:a16="http://schemas.microsoft.com/office/drawing/2014/main" id="{160E32CC-6235-455B-ABF6-1D7CD1B39E9C}"/>
              </a:ext>
            </a:extLst>
          </p:cNvPr>
          <p:cNvPicPr>
            <a:picLocks noChangeAspect="1"/>
          </p:cNvPicPr>
          <p:nvPr/>
        </p:nvPicPr>
        <p:blipFill>
          <a:blip r:embed="rId2"/>
          <a:stretch>
            <a:fillRect/>
          </a:stretch>
        </p:blipFill>
        <p:spPr>
          <a:xfrm>
            <a:off x="923351" y="1778977"/>
            <a:ext cx="10345297" cy="3300045"/>
          </a:xfrm>
          <a:prstGeom prst="rect">
            <a:avLst/>
          </a:prstGeom>
        </p:spPr>
      </p:pic>
    </p:spTree>
    <p:extLst>
      <p:ext uri="{BB962C8B-B14F-4D97-AF65-F5344CB8AC3E}">
        <p14:creationId xmlns:p14="http://schemas.microsoft.com/office/powerpoint/2010/main" val="819330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3615F-87D9-4BE0-86FB-129A70DEFCC2}"/>
              </a:ext>
            </a:extLst>
          </p:cNvPr>
          <p:cNvSpPr>
            <a:spLocks noGrp="1"/>
          </p:cNvSpPr>
          <p:nvPr>
            <p:ph type="title"/>
          </p:nvPr>
        </p:nvSpPr>
        <p:spPr>
          <a:xfrm>
            <a:off x="648929" y="629266"/>
            <a:ext cx="6586491" cy="1676603"/>
          </a:xfrm>
        </p:spPr>
        <p:txBody>
          <a:bodyPr>
            <a:normAutofit/>
          </a:bodyPr>
          <a:lstStyle/>
          <a:p>
            <a:r>
              <a:rPr lang="en-GB" dirty="0"/>
              <a:t>To begin at the beginning… 120 years ago</a:t>
            </a:r>
          </a:p>
        </p:txBody>
      </p:sp>
      <p:sp>
        <p:nvSpPr>
          <p:cNvPr id="3" name="Content Placeholder 2">
            <a:extLst>
              <a:ext uri="{FF2B5EF4-FFF2-40B4-BE49-F238E27FC236}">
                <a16:creationId xmlns:a16="http://schemas.microsoft.com/office/drawing/2014/main" id="{0C986FE9-2501-4BCE-BE04-084FC8B3706C}"/>
              </a:ext>
            </a:extLst>
          </p:cNvPr>
          <p:cNvSpPr>
            <a:spLocks noGrp="1"/>
          </p:cNvSpPr>
          <p:nvPr>
            <p:ph idx="1"/>
          </p:nvPr>
        </p:nvSpPr>
        <p:spPr>
          <a:xfrm>
            <a:off x="648930" y="2438400"/>
            <a:ext cx="6586489" cy="3785419"/>
          </a:xfrm>
        </p:spPr>
        <p:txBody>
          <a:bodyPr>
            <a:normAutofit/>
          </a:bodyPr>
          <a:lstStyle/>
          <a:p>
            <a:r>
              <a:rPr lang="en-GB" altLang="en-US" sz="2400" dirty="0"/>
              <a:t>Edward </a:t>
            </a:r>
            <a:r>
              <a:rPr lang="en-GB" altLang="en-US" sz="2400" dirty="0" err="1"/>
              <a:t>Liveing’s</a:t>
            </a:r>
            <a:r>
              <a:rPr lang="en-GB" altLang="en-US" sz="2400" dirty="0"/>
              <a:t> monograph </a:t>
            </a:r>
            <a:r>
              <a:rPr lang="en-GB" altLang="en-US" sz="2400" i="1" dirty="0"/>
              <a:t>On Megrim </a:t>
            </a:r>
            <a:r>
              <a:rPr lang="en-GB" altLang="en-US" sz="2400" dirty="0"/>
              <a:t>is a classic of clinical description</a:t>
            </a:r>
          </a:p>
          <a:p>
            <a:r>
              <a:rPr lang="en-GB" altLang="en-US" sz="2400" dirty="0"/>
              <a:t>he develops a theory of migraine as a ‘nerve-storm’ affecting the optic thalamus</a:t>
            </a:r>
          </a:p>
          <a:p>
            <a:r>
              <a:rPr lang="en-GB" altLang="en-US" sz="2400" dirty="0"/>
              <a:t>crucially this relies upon analogies between migraine and other paroxysmal disorders such as epilepsy, asthma, and tic </a:t>
            </a:r>
            <a:r>
              <a:rPr lang="en-GB" altLang="en-US" sz="2400" dirty="0" err="1"/>
              <a:t>doloureux</a:t>
            </a:r>
            <a:r>
              <a:rPr lang="en-GB" altLang="en-US" sz="2400" dirty="0"/>
              <a:t> – and on contemporary neuroanatomy</a:t>
            </a:r>
          </a:p>
        </p:txBody>
      </p:sp>
      <p:pic>
        <p:nvPicPr>
          <p:cNvPr id="5" name="Picture 3">
            <a:extLst>
              <a:ext uri="{FF2B5EF4-FFF2-40B4-BE49-F238E27FC236}">
                <a16:creationId xmlns:a16="http://schemas.microsoft.com/office/drawing/2014/main" id="{F8F5124B-3537-4E71-85B4-C3FB564FA2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3453"/>
          <a:stretch/>
        </p:blipFill>
        <p:spPr bwMode="auto">
          <a:xfrm>
            <a:off x="7556408" y="10"/>
            <a:ext cx="4635591" cy="6857990"/>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0627D75B-8E4C-4113-834B-6B36CA6079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78" t="3020" r="11919" b="5604"/>
          <a:stretch/>
        </p:blipFill>
        <p:spPr bwMode="auto">
          <a:xfrm>
            <a:off x="7235419" y="3323967"/>
            <a:ext cx="2007435" cy="3422863"/>
          </a:xfrm>
          <a:prstGeom prst="rect">
            <a:avLst/>
          </a:prstGeom>
          <a:noFill/>
          <a:ln w="9525">
            <a:solidFill>
              <a:srgbClr val="000000"/>
            </a:solidFill>
            <a:miter lim="800000"/>
            <a:headEnd/>
            <a:tailEnd/>
          </a:ln>
          <a:scene3d>
            <a:camera prst="orthographicFront">
              <a:rot lat="0" lon="0" rev="2157000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0773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C2297-9425-4CA1-A246-F061C7F93D2F}"/>
              </a:ext>
            </a:extLst>
          </p:cNvPr>
          <p:cNvSpPr>
            <a:spLocks noGrp="1"/>
          </p:cNvSpPr>
          <p:nvPr>
            <p:ph type="title"/>
          </p:nvPr>
        </p:nvSpPr>
        <p:spPr/>
        <p:txBody>
          <a:bodyPr/>
          <a:lstStyle/>
          <a:p>
            <a:r>
              <a:rPr lang="en-GB" dirty="0"/>
              <a:t>Phase II studies – episodic migraine</a:t>
            </a:r>
          </a:p>
        </p:txBody>
      </p:sp>
      <p:pic>
        <p:nvPicPr>
          <p:cNvPr id="3" name="Picture 3">
            <a:extLst>
              <a:ext uri="{FF2B5EF4-FFF2-40B4-BE49-F238E27FC236}">
                <a16:creationId xmlns:a16="http://schemas.microsoft.com/office/drawing/2014/main" id="{6F86DCD8-6783-49C8-81EE-1882265E2C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1250" y="1770614"/>
            <a:ext cx="2394682" cy="237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a:extLst>
              <a:ext uri="{FF2B5EF4-FFF2-40B4-BE49-F238E27FC236}">
                <a16:creationId xmlns:a16="http://schemas.microsoft.com/office/drawing/2014/main" id="{C3EF5A7B-0E5A-4C7C-A314-F8B6B73B58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4415" y="4202625"/>
            <a:ext cx="1436077" cy="810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6CB8C7EE-BFD8-4CA7-8A76-D2F1C683720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81682" y="1770614"/>
            <a:ext cx="4169497" cy="21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31A0A36E-D34F-4286-AFC8-87F3DB6DFB9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46459" y="3439304"/>
            <a:ext cx="129857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AA9A8690-5FDE-4892-AA53-E86390F5666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15092" y="1757591"/>
            <a:ext cx="3257000" cy="376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4AA701DD-E3AB-4986-AD41-AE19CDA9155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833327" y="5590017"/>
            <a:ext cx="1338765" cy="7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98C039CD-A59E-4DC2-A749-D72391B7A69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15316" y="4572357"/>
            <a:ext cx="2827338" cy="2197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a:extLst>
              <a:ext uri="{FF2B5EF4-FFF2-40B4-BE49-F238E27FC236}">
                <a16:creationId xmlns:a16="http://schemas.microsoft.com/office/drawing/2014/main" id="{98A38FAC-2C9A-4500-8723-93BD09369F4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057900" y="5537046"/>
            <a:ext cx="1401763"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8B7132C3-7E46-4B24-A850-415018982C8E}"/>
              </a:ext>
            </a:extLst>
          </p:cNvPr>
          <p:cNvSpPr txBox="1"/>
          <p:nvPr/>
        </p:nvSpPr>
        <p:spPr>
          <a:xfrm>
            <a:off x="744415" y="1466197"/>
            <a:ext cx="2148353" cy="307777"/>
          </a:xfrm>
          <a:prstGeom prst="rect">
            <a:avLst/>
          </a:prstGeom>
          <a:noFill/>
        </p:spPr>
        <p:txBody>
          <a:bodyPr wrap="square" rtlCol="0">
            <a:spAutoFit/>
          </a:bodyPr>
          <a:lstStyle/>
          <a:p>
            <a:r>
              <a:rPr lang="en-GB" sz="1400" b="1" dirty="0" err="1"/>
              <a:t>Galcanezumab</a:t>
            </a:r>
            <a:endParaRPr lang="en-GB" b="1" dirty="0"/>
          </a:p>
        </p:txBody>
      </p:sp>
      <p:sp>
        <p:nvSpPr>
          <p:cNvPr id="14" name="TextBox 13">
            <a:extLst>
              <a:ext uri="{FF2B5EF4-FFF2-40B4-BE49-F238E27FC236}">
                <a16:creationId xmlns:a16="http://schemas.microsoft.com/office/drawing/2014/main" id="{ABDBD61C-AF81-424C-97C4-531BF43D8518}"/>
              </a:ext>
            </a:extLst>
          </p:cNvPr>
          <p:cNvSpPr txBox="1"/>
          <p:nvPr/>
        </p:nvSpPr>
        <p:spPr>
          <a:xfrm>
            <a:off x="3581682" y="1466196"/>
            <a:ext cx="2148353" cy="307777"/>
          </a:xfrm>
          <a:prstGeom prst="rect">
            <a:avLst/>
          </a:prstGeom>
          <a:noFill/>
        </p:spPr>
        <p:txBody>
          <a:bodyPr wrap="square" rtlCol="0">
            <a:spAutoFit/>
          </a:bodyPr>
          <a:lstStyle/>
          <a:p>
            <a:r>
              <a:rPr lang="en-GB" sz="1400" b="1" dirty="0" err="1"/>
              <a:t>Eptinezumab</a:t>
            </a:r>
            <a:endParaRPr lang="en-GB" b="1" dirty="0"/>
          </a:p>
        </p:txBody>
      </p:sp>
      <p:sp>
        <p:nvSpPr>
          <p:cNvPr id="15" name="TextBox 14">
            <a:extLst>
              <a:ext uri="{FF2B5EF4-FFF2-40B4-BE49-F238E27FC236}">
                <a16:creationId xmlns:a16="http://schemas.microsoft.com/office/drawing/2014/main" id="{C326AA9E-93E2-46B5-81CD-386981890B47}"/>
              </a:ext>
            </a:extLst>
          </p:cNvPr>
          <p:cNvSpPr txBox="1"/>
          <p:nvPr/>
        </p:nvSpPr>
        <p:spPr>
          <a:xfrm>
            <a:off x="7915092" y="1453748"/>
            <a:ext cx="2148353" cy="307777"/>
          </a:xfrm>
          <a:prstGeom prst="rect">
            <a:avLst/>
          </a:prstGeom>
          <a:noFill/>
        </p:spPr>
        <p:txBody>
          <a:bodyPr wrap="square" rtlCol="0">
            <a:spAutoFit/>
          </a:bodyPr>
          <a:lstStyle/>
          <a:p>
            <a:r>
              <a:rPr lang="en-GB" sz="1400" b="1" dirty="0" err="1"/>
              <a:t>Fremanezumab</a:t>
            </a:r>
            <a:endParaRPr lang="en-GB" b="1" dirty="0"/>
          </a:p>
        </p:txBody>
      </p:sp>
      <p:sp>
        <p:nvSpPr>
          <p:cNvPr id="16" name="TextBox 15">
            <a:extLst>
              <a:ext uri="{FF2B5EF4-FFF2-40B4-BE49-F238E27FC236}">
                <a16:creationId xmlns:a16="http://schemas.microsoft.com/office/drawing/2014/main" id="{48B73BF2-42A8-4F23-A6DB-B710E3881E6B}"/>
              </a:ext>
            </a:extLst>
          </p:cNvPr>
          <p:cNvSpPr txBox="1"/>
          <p:nvPr/>
        </p:nvSpPr>
        <p:spPr>
          <a:xfrm>
            <a:off x="3189299" y="4202625"/>
            <a:ext cx="2148353" cy="307777"/>
          </a:xfrm>
          <a:prstGeom prst="rect">
            <a:avLst/>
          </a:prstGeom>
          <a:noFill/>
        </p:spPr>
        <p:txBody>
          <a:bodyPr wrap="square" rtlCol="0">
            <a:spAutoFit/>
          </a:bodyPr>
          <a:lstStyle/>
          <a:p>
            <a:r>
              <a:rPr lang="en-GB" sz="1400" b="1" dirty="0" err="1"/>
              <a:t>Erenumab</a:t>
            </a:r>
            <a:endParaRPr lang="en-GB" b="1" dirty="0"/>
          </a:p>
        </p:txBody>
      </p:sp>
    </p:spTree>
    <p:extLst>
      <p:ext uri="{BB962C8B-B14F-4D97-AF65-F5344CB8AC3E}">
        <p14:creationId xmlns:p14="http://schemas.microsoft.com/office/powerpoint/2010/main" val="139049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DD1CF-815C-4850-9AB5-7920A6804EB6}"/>
              </a:ext>
            </a:extLst>
          </p:cNvPr>
          <p:cNvSpPr>
            <a:spLocks noGrp="1"/>
          </p:cNvSpPr>
          <p:nvPr>
            <p:ph type="title"/>
          </p:nvPr>
        </p:nvSpPr>
        <p:spPr/>
        <p:txBody>
          <a:bodyPr/>
          <a:lstStyle/>
          <a:p>
            <a:r>
              <a:rPr lang="en-GB" dirty="0"/>
              <a:t>CGRP antibodies – chronic migraine</a:t>
            </a:r>
          </a:p>
        </p:txBody>
      </p:sp>
      <p:graphicFrame>
        <p:nvGraphicFramePr>
          <p:cNvPr id="3" name="Content Placeholder 5">
            <a:extLst>
              <a:ext uri="{FF2B5EF4-FFF2-40B4-BE49-F238E27FC236}">
                <a16:creationId xmlns:a16="http://schemas.microsoft.com/office/drawing/2014/main" id="{6B88F05A-98F1-4771-B6AB-066B19AC646F}"/>
              </a:ext>
            </a:extLst>
          </p:cNvPr>
          <p:cNvGraphicFramePr>
            <a:graphicFrameLocks/>
          </p:cNvGraphicFramePr>
          <p:nvPr/>
        </p:nvGraphicFramePr>
        <p:xfrm>
          <a:off x="1302849" y="1772628"/>
          <a:ext cx="7561262" cy="3435351"/>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ABC5E9C6-AAC6-4EB0-96C0-A652D675A415}"/>
              </a:ext>
            </a:extLst>
          </p:cNvPr>
          <p:cNvSpPr txBox="1"/>
          <p:nvPr/>
        </p:nvSpPr>
        <p:spPr>
          <a:xfrm>
            <a:off x="7756775" y="5159478"/>
            <a:ext cx="3674404" cy="1107996"/>
          </a:xfrm>
          <a:prstGeom prst="rect">
            <a:avLst/>
          </a:prstGeom>
          <a:noFill/>
        </p:spPr>
        <p:txBody>
          <a:bodyPr wrap="none" rtlCol="0">
            <a:spAutoFit/>
          </a:bodyPr>
          <a:lstStyle/>
          <a:p>
            <a:pPr marL="228600" indent="-228600">
              <a:buFont typeface="+mj-lt"/>
              <a:buAutoNum type="arabicPeriod"/>
            </a:pPr>
            <a:r>
              <a:rPr lang="en-GB" sz="1100" dirty="0"/>
              <a:t>Smith J et al, Headache 2017;57:130</a:t>
            </a:r>
          </a:p>
          <a:p>
            <a:pPr marL="228600" indent="-228600">
              <a:buFont typeface="+mj-lt"/>
              <a:buAutoNum type="arabicPeriod"/>
            </a:pPr>
            <a:r>
              <a:rPr lang="en-GB" sz="1100" dirty="0"/>
              <a:t>Tepper S, et al Lancet Neurol. 2017;16(6):425-34.</a:t>
            </a:r>
          </a:p>
          <a:p>
            <a:pPr marL="228600" indent="-228600">
              <a:buFont typeface="+mj-lt"/>
              <a:buAutoNum type="arabicPeriod"/>
            </a:pPr>
            <a:r>
              <a:rPr lang="en-GB" sz="1100" dirty="0"/>
              <a:t>Silberstein SD, et al N </a:t>
            </a:r>
            <a:r>
              <a:rPr lang="en-GB" sz="1100" dirty="0" err="1"/>
              <a:t>Engl</a:t>
            </a:r>
            <a:r>
              <a:rPr lang="en-GB" sz="1100" dirty="0"/>
              <a:t> J Med. 2017;377(22):2113-22.</a:t>
            </a:r>
          </a:p>
          <a:p>
            <a:pPr marL="228600" indent="-228600">
              <a:buFont typeface="+mj-lt"/>
              <a:buAutoNum type="arabicPeriod"/>
            </a:pPr>
            <a:r>
              <a:rPr lang="en-GB" sz="1100" dirty="0" err="1"/>
              <a:t>Detke</a:t>
            </a:r>
            <a:r>
              <a:rPr lang="en-GB" sz="1100" dirty="0"/>
              <a:t> HC et al, Headache 2017;57:1336-7</a:t>
            </a:r>
          </a:p>
          <a:p>
            <a:pPr marL="228600" indent="-228600">
              <a:buFont typeface="+mj-lt"/>
              <a:buAutoNum type="arabicPeriod"/>
            </a:pPr>
            <a:r>
              <a:rPr lang="en-GB" sz="1100" dirty="0"/>
              <a:t>Aurora SK, et al Headache. 2011;51(9):1358-73.</a:t>
            </a:r>
          </a:p>
          <a:p>
            <a:pPr marL="228600" indent="-228600">
              <a:buFont typeface="+mj-lt"/>
              <a:buAutoNum type="arabicPeriod"/>
            </a:pPr>
            <a:r>
              <a:rPr lang="en-GB" sz="1100" dirty="0"/>
              <a:t>Silberstein SD, et al Headache. 2007;47(2):170-80.</a:t>
            </a:r>
            <a:endParaRPr lang="en-GB" dirty="0"/>
          </a:p>
        </p:txBody>
      </p:sp>
      <p:sp>
        <p:nvSpPr>
          <p:cNvPr id="5" name="TextBox 4">
            <a:extLst>
              <a:ext uri="{FF2B5EF4-FFF2-40B4-BE49-F238E27FC236}">
                <a16:creationId xmlns:a16="http://schemas.microsoft.com/office/drawing/2014/main" id="{60F5A0A5-5BBC-48AE-A865-FF84C96CF0F0}"/>
              </a:ext>
            </a:extLst>
          </p:cNvPr>
          <p:cNvSpPr txBox="1"/>
          <p:nvPr/>
        </p:nvSpPr>
        <p:spPr>
          <a:xfrm>
            <a:off x="7756775" y="6273335"/>
            <a:ext cx="3810000" cy="307777"/>
          </a:xfrm>
          <a:prstGeom prst="rect">
            <a:avLst/>
          </a:prstGeom>
          <a:noFill/>
        </p:spPr>
        <p:txBody>
          <a:bodyPr wrap="square" rtlCol="0">
            <a:spAutoFit/>
          </a:bodyPr>
          <a:lstStyle/>
          <a:p>
            <a:r>
              <a:rPr lang="en-GB" sz="1400" dirty="0"/>
              <a:t>I am grateful to Dr Manjit </a:t>
            </a:r>
            <a:r>
              <a:rPr lang="en-GB" sz="1400" dirty="0" err="1"/>
              <a:t>Matharu</a:t>
            </a:r>
            <a:r>
              <a:rPr lang="en-GB" sz="1400" dirty="0"/>
              <a:t> for this slide.</a:t>
            </a:r>
            <a:endParaRPr lang="en-GB" dirty="0"/>
          </a:p>
        </p:txBody>
      </p:sp>
    </p:spTree>
    <p:extLst>
      <p:ext uri="{BB962C8B-B14F-4D97-AF65-F5344CB8AC3E}">
        <p14:creationId xmlns:p14="http://schemas.microsoft.com/office/powerpoint/2010/main" val="11334758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D7804-7932-49E6-9F23-CE21643E67F4}"/>
              </a:ext>
            </a:extLst>
          </p:cNvPr>
          <p:cNvSpPr>
            <a:spLocks noGrp="1"/>
          </p:cNvSpPr>
          <p:nvPr>
            <p:ph type="title"/>
          </p:nvPr>
        </p:nvSpPr>
        <p:spPr/>
        <p:txBody>
          <a:bodyPr/>
          <a:lstStyle/>
          <a:p>
            <a:r>
              <a:rPr lang="en-GB" dirty="0"/>
              <a:t>CGRP antibodies – safety &amp; side effects</a:t>
            </a:r>
          </a:p>
        </p:txBody>
      </p:sp>
      <p:sp>
        <p:nvSpPr>
          <p:cNvPr id="3" name="Content Placeholder 2">
            <a:extLst>
              <a:ext uri="{FF2B5EF4-FFF2-40B4-BE49-F238E27FC236}">
                <a16:creationId xmlns:a16="http://schemas.microsoft.com/office/drawing/2014/main" id="{5362E22F-1B0B-4014-BC3D-156D22E33608}"/>
              </a:ext>
            </a:extLst>
          </p:cNvPr>
          <p:cNvSpPr>
            <a:spLocks noGrp="1"/>
          </p:cNvSpPr>
          <p:nvPr>
            <p:ph idx="1"/>
          </p:nvPr>
        </p:nvSpPr>
        <p:spPr/>
        <p:txBody>
          <a:bodyPr>
            <a:normAutofit lnSpcReduction="10000"/>
          </a:bodyPr>
          <a:lstStyle/>
          <a:p>
            <a:r>
              <a:rPr lang="en-GB" dirty="0"/>
              <a:t>safety: no changes in</a:t>
            </a:r>
          </a:p>
          <a:p>
            <a:pPr lvl="1"/>
            <a:r>
              <a:rPr lang="en-GB" dirty="0"/>
              <a:t>blood pressure/heart rate</a:t>
            </a:r>
          </a:p>
          <a:p>
            <a:pPr lvl="1"/>
            <a:r>
              <a:rPr lang="en-GB" dirty="0"/>
              <a:t>ECG</a:t>
            </a:r>
          </a:p>
          <a:p>
            <a:pPr lvl="2"/>
            <a:r>
              <a:rPr lang="en-GB" dirty="0"/>
              <a:t>no findings in efficacy studies</a:t>
            </a:r>
          </a:p>
          <a:p>
            <a:pPr lvl="2"/>
            <a:r>
              <a:rPr lang="en-GB" dirty="0"/>
              <a:t>no change in treadmill test with </a:t>
            </a:r>
            <a:r>
              <a:rPr lang="en-GB" dirty="0" err="1"/>
              <a:t>erenumab</a:t>
            </a:r>
            <a:r>
              <a:rPr lang="en-GB" dirty="0"/>
              <a:t> 140 mg IV</a:t>
            </a:r>
          </a:p>
          <a:p>
            <a:pPr lvl="1"/>
            <a:r>
              <a:rPr lang="en-GB" dirty="0"/>
              <a:t>laboratory tests – specifically no liver function abnormalities</a:t>
            </a:r>
          </a:p>
          <a:p>
            <a:r>
              <a:rPr lang="en-GB" dirty="0"/>
              <a:t>adverse events</a:t>
            </a:r>
          </a:p>
          <a:p>
            <a:pPr lvl="1"/>
            <a:r>
              <a:rPr lang="en-GB" dirty="0"/>
              <a:t>injection site reactions</a:t>
            </a:r>
          </a:p>
          <a:p>
            <a:pPr lvl="1"/>
            <a:r>
              <a:rPr lang="en-GB" dirty="0"/>
              <a:t>nasopharyngeal/URTIs - constipation</a:t>
            </a:r>
          </a:p>
          <a:p>
            <a:r>
              <a:rPr lang="en-GB" dirty="0"/>
              <a:t>anti-drug antibodies</a:t>
            </a:r>
          </a:p>
          <a:p>
            <a:pPr lvl="1"/>
            <a:r>
              <a:rPr lang="en-GB" dirty="0"/>
              <a:t>reported but no evidence that they are deleterious – yet</a:t>
            </a:r>
          </a:p>
        </p:txBody>
      </p:sp>
    </p:spTree>
    <p:extLst>
      <p:ext uri="{BB962C8B-B14F-4D97-AF65-F5344CB8AC3E}">
        <p14:creationId xmlns:p14="http://schemas.microsoft.com/office/powerpoint/2010/main" val="13803829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75B01-49BD-464E-9EAB-2131424E4F53}"/>
              </a:ext>
            </a:extLst>
          </p:cNvPr>
          <p:cNvSpPr>
            <a:spLocks noGrp="1"/>
          </p:cNvSpPr>
          <p:nvPr>
            <p:ph type="title"/>
          </p:nvPr>
        </p:nvSpPr>
        <p:spPr/>
        <p:txBody>
          <a:bodyPr/>
          <a:lstStyle/>
          <a:p>
            <a:r>
              <a:rPr lang="en-GB" dirty="0"/>
              <a:t>Long term concerns with CGRP antibodies?</a:t>
            </a:r>
          </a:p>
        </p:txBody>
      </p:sp>
      <p:pic>
        <p:nvPicPr>
          <p:cNvPr id="3" name="Picture 2">
            <a:extLst>
              <a:ext uri="{FF2B5EF4-FFF2-40B4-BE49-F238E27FC236}">
                <a16:creationId xmlns:a16="http://schemas.microsoft.com/office/drawing/2014/main" id="{C0CC867B-60C0-4ED0-93A7-9A649DA98C89}"/>
              </a:ext>
            </a:extLst>
          </p:cNvPr>
          <p:cNvPicPr>
            <a:picLocks noChangeAspect="1"/>
          </p:cNvPicPr>
          <p:nvPr/>
        </p:nvPicPr>
        <p:blipFill>
          <a:blip r:embed="rId2"/>
          <a:stretch>
            <a:fillRect/>
          </a:stretch>
        </p:blipFill>
        <p:spPr>
          <a:xfrm>
            <a:off x="1025611" y="1806831"/>
            <a:ext cx="10029365" cy="4087341"/>
          </a:xfrm>
          <a:prstGeom prst="rect">
            <a:avLst/>
          </a:prstGeom>
        </p:spPr>
      </p:pic>
    </p:spTree>
    <p:extLst>
      <p:ext uri="{BB962C8B-B14F-4D97-AF65-F5344CB8AC3E}">
        <p14:creationId xmlns:p14="http://schemas.microsoft.com/office/powerpoint/2010/main" val="9423544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BFEF0-FA7A-4A37-A105-7CEB9CE04415}"/>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sz="6000" dirty="0"/>
              <a:t>Migraine – more than just CGRP?</a:t>
            </a:r>
          </a:p>
        </p:txBody>
      </p:sp>
      <p:sp>
        <p:nvSpPr>
          <p:cNvPr id="8" name="Freeform: Shape 7">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14322FC-B6CC-434F-83C1-EC025EAA1818}"/>
              </a:ext>
            </a:extLst>
          </p:cNvPr>
          <p:cNvPicPr>
            <a:picLocks noChangeAspect="1"/>
          </p:cNvPicPr>
          <p:nvPr/>
        </p:nvPicPr>
        <p:blipFill rotWithShape="1">
          <a:blip r:embed="rId2"/>
          <a:srcRect l="17967" r="23398" b="-1"/>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919554222"/>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FA836-6B0E-4447-988B-DD39F5CF7977}"/>
              </a:ext>
            </a:extLst>
          </p:cNvPr>
          <p:cNvSpPr>
            <a:spLocks noGrp="1"/>
          </p:cNvSpPr>
          <p:nvPr>
            <p:ph type="title"/>
          </p:nvPr>
        </p:nvSpPr>
        <p:spPr>
          <a:xfrm>
            <a:off x="838200" y="365125"/>
            <a:ext cx="10515600" cy="1325563"/>
          </a:xfrm>
        </p:spPr>
        <p:txBody>
          <a:bodyPr/>
          <a:lstStyle/>
          <a:p>
            <a:pPr eaLnBrk="1" hangingPunct="1">
              <a:defRPr/>
            </a:pPr>
            <a:r>
              <a:rPr lang="en-GB" dirty="0"/>
              <a:t>Migraine: more than ‘just a headache’</a:t>
            </a:r>
          </a:p>
        </p:txBody>
      </p:sp>
      <p:pic>
        <p:nvPicPr>
          <p:cNvPr id="20483" name="Content Placeholder 3" descr="migraine_blau.gif">
            <a:extLst>
              <a:ext uri="{FF2B5EF4-FFF2-40B4-BE49-F238E27FC236}">
                <a16:creationId xmlns:a16="http://schemas.microsoft.com/office/drawing/2014/main" id="{382CF1CC-430E-4282-9192-F890D41EA573}"/>
              </a:ext>
            </a:extLst>
          </p:cNvPr>
          <p:cNvPicPr>
            <a:picLocks noGrp="1" noChangeAspect="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1404937" y="2062162"/>
            <a:ext cx="8633317" cy="4141787"/>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9A50C-390F-45B0-979E-54F001213922}"/>
              </a:ext>
            </a:extLst>
          </p:cNvPr>
          <p:cNvSpPr>
            <a:spLocks noGrp="1"/>
          </p:cNvSpPr>
          <p:nvPr>
            <p:ph type="title"/>
          </p:nvPr>
        </p:nvSpPr>
        <p:spPr/>
        <p:txBody>
          <a:bodyPr/>
          <a:lstStyle/>
          <a:p>
            <a:r>
              <a:rPr lang="en-GB" dirty="0" err="1"/>
              <a:t>Blau</a:t>
            </a:r>
            <a:r>
              <a:rPr lang="en-GB" dirty="0"/>
              <a:t> 2.0 					</a:t>
            </a:r>
            <a:r>
              <a:rPr lang="en-GB" sz="3200" dirty="0"/>
              <a:t>(Schulte &amp; May, 2016)</a:t>
            </a:r>
            <a:endParaRPr lang="en-GB" dirty="0"/>
          </a:p>
        </p:txBody>
      </p:sp>
      <p:pic>
        <p:nvPicPr>
          <p:cNvPr id="5" name="Picture 4" descr="A close up of text on a black background&#10;&#10;Description automatically generated">
            <a:extLst>
              <a:ext uri="{FF2B5EF4-FFF2-40B4-BE49-F238E27FC236}">
                <a16:creationId xmlns:a16="http://schemas.microsoft.com/office/drawing/2014/main" id="{9B8890B8-AAC5-4EEF-B88E-C7AD020ACD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6598" y="1690688"/>
            <a:ext cx="6463258" cy="4721157"/>
          </a:xfrm>
          <a:prstGeom prst="rect">
            <a:avLst/>
          </a:prstGeom>
        </p:spPr>
      </p:pic>
    </p:spTree>
    <p:extLst>
      <p:ext uri="{BB962C8B-B14F-4D97-AF65-F5344CB8AC3E}">
        <p14:creationId xmlns:p14="http://schemas.microsoft.com/office/powerpoint/2010/main" val="21736397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506DA-9587-44CD-9C87-61B4153D268A}"/>
              </a:ext>
            </a:extLst>
          </p:cNvPr>
          <p:cNvSpPr>
            <a:spLocks noGrp="1"/>
          </p:cNvSpPr>
          <p:nvPr>
            <p:ph type="title"/>
          </p:nvPr>
        </p:nvSpPr>
        <p:spPr/>
        <p:txBody>
          <a:bodyPr/>
          <a:lstStyle/>
          <a:p>
            <a:r>
              <a:rPr lang="en-GB" dirty="0"/>
              <a:t>The premonitory phase</a:t>
            </a:r>
          </a:p>
        </p:txBody>
      </p:sp>
      <p:sp>
        <p:nvSpPr>
          <p:cNvPr id="3" name="Content Placeholder 2">
            <a:extLst>
              <a:ext uri="{FF2B5EF4-FFF2-40B4-BE49-F238E27FC236}">
                <a16:creationId xmlns:a16="http://schemas.microsoft.com/office/drawing/2014/main" id="{BCA021D4-1649-4B22-9156-600706672607}"/>
              </a:ext>
            </a:extLst>
          </p:cNvPr>
          <p:cNvSpPr>
            <a:spLocks noGrp="1"/>
          </p:cNvSpPr>
          <p:nvPr>
            <p:ph idx="1"/>
          </p:nvPr>
        </p:nvSpPr>
        <p:spPr>
          <a:xfrm>
            <a:off x="838200" y="1825625"/>
            <a:ext cx="5740400" cy="4351338"/>
          </a:xfrm>
        </p:spPr>
        <p:txBody>
          <a:bodyPr/>
          <a:lstStyle/>
          <a:p>
            <a:r>
              <a:rPr lang="en-GB" dirty="0"/>
              <a:t>can occur in ~20% patients</a:t>
            </a:r>
          </a:p>
          <a:p>
            <a:r>
              <a:rPr lang="en-GB" dirty="0"/>
              <a:t>often 12-24 hrs prior to aura or headache – can be longer</a:t>
            </a:r>
          </a:p>
          <a:p>
            <a:r>
              <a:rPr lang="en-GB" dirty="0"/>
              <a:t>many characteristic symptoms are mediated through </a:t>
            </a:r>
            <a:r>
              <a:rPr lang="en-GB" b="1" dirty="0"/>
              <a:t>dopamine</a:t>
            </a:r>
          </a:p>
          <a:p>
            <a:r>
              <a:rPr lang="en-GB" dirty="0"/>
              <a:t>isolated studies from 1980s suggest treating with domperidone at this stage may abort or ameliorate attacks</a:t>
            </a:r>
          </a:p>
        </p:txBody>
      </p:sp>
      <p:pic>
        <p:nvPicPr>
          <p:cNvPr id="5" name="Picture 4" descr="A picture containing pencil, animal&#10;&#10;Description automatically generated">
            <a:extLst>
              <a:ext uri="{FF2B5EF4-FFF2-40B4-BE49-F238E27FC236}">
                <a16:creationId xmlns:a16="http://schemas.microsoft.com/office/drawing/2014/main" id="{6F0162EB-7311-4743-8533-E591E5594764}"/>
              </a:ext>
            </a:extLst>
          </p:cNvPr>
          <p:cNvPicPr>
            <a:picLocks noChangeAspect="1"/>
          </p:cNvPicPr>
          <p:nvPr/>
        </p:nvPicPr>
        <p:blipFill rotWithShape="1">
          <a:blip r:embed="rId2">
            <a:extLst>
              <a:ext uri="{28A0092B-C50C-407E-A947-70E740481C1C}">
                <a14:useLocalDpi xmlns:a14="http://schemas.microsoft.com/office/drawing/2010/main" val="0"/>
              </a:ext>
            </a:extLst>
          </a:blip>
          <a:srcRect r="29480"/>
          <a:stretch/>
        </p:blipFill>
        <p:spPr>
          <a:xfrm>
            <a:off x="6935916" y="241300"/>
            <a:ext cx="4726826" cy="6375400"/>
          </a:xfrm>
          <a:prstGeom prst="rect">
            <a:avLst/>
          </a:prstGeom>
        </p:spPr>
      </p:pic>
    </p:spTree>
    <p:extLst>
      <p:ext uri="{BB962C8B-B14F-4D97-AF65-F5344CB8AC3E}">
        <p14:creationId xmlns:p14="http://schemas.microsoft.com/office/powerpoint/2010/main" val="39323703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ura7airy">
            <a:extLst>
              <a:ext uri="{FF2B5EF4-FFF2-40B4-BE49-F238E27FC236}">
                <a16:creationId xmlns:a16="http://schemas.microsoft.com/office/drawing/2014/main" id="{27B79C12-7F1C-4824-A9D2-A0F1EA82AA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37944"/>
            <a:ext cx="2927345" cy="4391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aura">
            <a:extLst>
              <a:ext uri="{FF2B5EF4-FFF2-40B4-BE49-F238E27FC236}">
                <a16:creationId xmlns:a16="http://schemas.microsoft.com/office/drawing/2014/main" id="{AEDADF6A-F34E-416B-949B-A63F22C27C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203700" y="955952"/>
            <a:ext cx="3911600" cy="2185988"/>
          </a:xfrm>
          <a:prstGeom prst="rect">
            <a:avLst/>
          </a:prstGeom>
          <a:noFill/>
        </p:spPr>
      </p:pic>
      <p:pic>
        <p:nvPicPr>
          <p:cNvPr id="4" name="Picture 10" descr="aura11">
            <a:extLst>
              <a:ext uri="{FF2B5EF4-FFF2-40B4-BE49-F238E27FC236}">
                <a16:creationId xmlns:a16="http://schemas.microsoft.com/office/drawing/2014/main" id="{CE97D1D6-DC49-44C1-8CA2-3824E54048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479925" y="3732767"/>
            <a:ext cx="2749550" cy="2187575"/>
          </a:xfrm>
          <a:prstGeom prst="rect">
            <a:avLst/>
          </a:prstGeom>
          <a:noFill/>
        </p:spPr>
      </p:pic>
      <p:pic>
        <p:nvPicPr>
          <p:cNvPr id="5" name="Picture 13" descr="aura12">
            <a:extLst>
              <a:ext uri="{FF2B5EF4-FFF2-40B4-BE49-F238E27FC236}">
                <a16:creationId xmlns:a16="http://schemas.microsoft.com/office/drawing/2014/main" id="{59C63357-EE06-4B08-964D-4FB168A1E8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7943855" y="3909025"/>
            <a:ext cx="2917825" cy="2187575"/>
          </a:xfrm>
          <a:prstGeom prst="rect">
            <a:avLst/>
          </a:prstGeom>
          <a:noFill/>
        </p:spPr>
      </p:pic>
      <p:pic>
        <p:nvPicPr>
          <p:cNvPr id="6" name="Picture 11" descr="MA4.jpg">
            <a:extLst>
              <a:ext uri="{FF2B5EF4-FFF2-40B4-BE49-F238E27FC236}">
                <a16:creationId xmlns:a16="http://schemas.microsoft.com/office/drawing/2014/main" id="{637AA037-ED0E-48C4-97DB-DE71A8C9E9A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817853" y="642109"/>
            <a:ext cx="2255837" cy="2883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a:extLst>
              <a:ext uri="{FF2B5EF4-FFF2-40B4-BE49-F238E27FC236}">
                <a16:creationId xmlns:a16="http://schemas.microsoft.com/office/drawing/2014/main" id="{60F85212-4105-4077-9CA0-9062B6234CA9}"/>
              </a:ext>
            </a:extLst>
          </p:cNvPr>
          <p:cNvSpPr>
            <a:spLocks noGrp="1"/>
          </p:cNvSpPr>
          <p:nvPr>
            <p:ph type="title"/>
          </p:nvPr>
        </p:nvSpPr>
        <p:spPr/>
        <p:txBody>
          <a:bodyPr/>
          <a:lstStyle/>
          <a:p>
            <a:r>
              <a:rPr lang="en-GB" dirty="0"/>
              <a:t>Aura</a:t>
            </a:r>
          </a:p>
        </p:txBody>
      </p:sp>
    </p:spTree>
    <p:extLst>
      <p:ext uri="{BB962C8B-B14F-4D97-AF65-F5344CB8AC3E}">
        <p14:creationId xmlns:p14="http://schemas.microsoft.com/office/powerpoint/2010/main" val="27184619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8E36-23CE-4F0D-9ACB-54D71577E097}"/>
              </a:ext>
            </a:extLst>
          </p:cNvPr>
          <p:cNvSpPr>
            <a:spLocks noGrp="1"/>
          </p:cNvSpPr>
          <p:nvPr>
            <p:ph type="title"/>
          </p:nvPr>
        </p:nvSpPr>
        <p:spPr/>
        <p:txBody>
          <a:bodyPr/>
          <a:lstStyle/>
          <a:p>
            <a:r>
              <a:rPr lang="en-GB" dirty="0"/>
              <a:t>Cortical spreading depression</a:t>
            </a:r>
          </a:p>
        </p:txBody>
      </p:sp>
      <p:pic>
        <p:nvPicPr>
          <p:cNvPr id="4" name="Picture 2">
            <a:extLst>
              <a:ext uri="{FF2B5EF4-FFF2-40B4-BE49-F238E27FC236}">
                <a16:creationId xmlns:a16="http://schemas.microsoft.com/office/drawing/2014/main" id="{A5039EEC-DD0D-4848-B993-4DA3211F0A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940719"/>
            <a:ext cx="5580143" cy="383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6D9BD7F4-0F33-4A74-B2DD-BFA65AF225BD}"/>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6994886" y="1690688"/>
            <a:ext cx="4561343" cy="4232275"/>
          </a:xfrm>
          <a:noFill/>
        </p:spPr>
      </p:pic>
    </p:spTree>
    <p:extLst>
      <p:ext uri="{BB962C8B-B14F-4D97-AF65-F5344CB8AC3E}">
        <p14:creationId xmlns:p14="http://schemas.microsoft.com/office/powerpoint/2010/main" val="3274734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3CFFB-ED0B-499C-BBBC-C32460903DF0}"/>
              </a:ext>
            </a:extLst>
          </p:cNvPr>
          <p:cNvSpPr>
            <a:spLocks noGrp="1"/>
          </p:cNvSpPr>
          <p:nvPr>
            <p:ph type="title"/>
          </p:nvPr>
        </p:nvSpPr>
        <p:spPr>
          <a:xfrm>
            <a:off x="648929" y="629266"/>
            <a:ext cx="6586491" cy="1676603"/>
          </a:xfrm>
        </p:spPr>
        <p:txBody>
          <a:bodyPr>
            <a:normAutofit/>
          </a:bodyPr>
          <a:lstStyle/>
          <a:p>
            <a:r>
              <a:rPr lang="en-GB" dirty="0"/>
              <a:t>P W Latham’s vascular theory</a:t>
            </a:r>
          </a:p>
        </p:txBody>
      </p:sp>
      <p:sp>
        <p:nvSpPr>
          <p:cNvPr id="3" name="Content Placeholder 2">
            <a:extLst>
              <a:ext uri="{FF2B5EF4-FFF2-40B4-BE49-F238E27FC236}">
                <a16:creationId xmlns:a16="http://schemas.microsoft.com/office/drawing/2014/main" id="{9F0D83A7-6CC4-4D03-BBE2-71FCCD825826}"/>
              </a:ext>
            </a:extLst>
          </p:cNvPr>
          <p:cNvSpPr>
            <a:spLocks noGrp="1"/>
          </p:cNvSpPr>
          <p:nvPr>
            <p:ph idx="1"/>
          </p:nvPr>
        </p:nvSpPr>
        <p:spPr>
          <a:xfrm>
            <a:off x="648930" y="2438400"/>
            <a:ext cx="6586489" cy="3785419"/>
          </a:xfrm>
        </p:spPr>
        <p:txBody>
          <a:bodyPr>
            <a:normAutofit lnSpcReduction="10000"/>
          </a:bodyPr>
          <a:lstStyle/>
          <a:p>
            <a:r>
              <a:rPr lang="en-GB" altLang="en-US" sz="2400" dirty="0"/>
              <a:t>Latham was a professor of medicine</a:t>
            </a:r>
          </a:p>
          <a:p>
            <a:pPr>
              <a:spcBef>
                <a:spcPct val="0"/>
              </a:spcBef>
              <a:buNone/>
            </a:pPr>
            <a:r>
              <a:rPr lang="en-GB" altLang="en-US" sz="2400" dirty="0"/>
              <a:t>	at Cambridge University</a:t>
            </a:r>
          </a:p>
          <a:p>
            <a:r>
              <a:rPr lang="en-GB" altLang="en-US" sz="2400" dirty="0"/>
              <a:t>he was a close friend of </a:t>
            </a:r>
            <a:r>
              <a:rPr lang="en-GB" altLang="en-US" sz="2400" dirty="0" err="1"/>
              <a:t>Liveing</a:t>
            </a:r>
            <a:endParaRPr lang="en-GB" altLang="en-US" sz="2400" dirty="0"/>
          </a:p>
          <a:p>
            <a:r>
              <a:rPr lang="en-GB" altLang="en-US" sz="2400" dirty="0"/>
              <a:t>he had been assistant to W </a:t>
            </a:r>
            <a:r>
              <a:rPr lang="en-GB" altLang="en-US" sz="2400" dirty="0" err="1"/>
              <a:t>W</a:t>
            </a:r>
            <a:r>
              <a:rPr lang="en-GB" altLang="en-US" sz="2400" dirty="0"/>
              <a:t> Fisher, an early British pioneer of the sympathetic nervous system</a:t>
            </a:r>
          </a:p>
          <a:p>
            <a:r>
              <a:rPr lang="en-GB" altLang="en-US" sz="2400" dirty="0"/>
              <a:t>Latham believed that migraine was due to the effects of the sympathetic on the vascular supply to the brain, and was among the first to suggest that vasoconstriction caused aura, while vasodilation caused pain</a:t>
            </a:r>
          </a:p>
        </p:txBody>
      </p:sp>
      <p:pic>
        <p:nvPicPr>
          <p:cNvPr id="4" name="Picture 2">
            <a:extLst>
              <a:ext uri="{FF2B5EF4-FFF2-40B4-BE49-F238E27FC236}">
                <a16:creationId xmlns:a16="http://schemas.microsoft.com/office/drawing/2014/main" id="{65389FD4-F73A-4FB0-83BF-75AA677660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682"/>
          <a:stretch/>
        </p:blipFill>
        <p:spPr bwMode="auto">
          <a:xfrm>
            <a:off x="7556408" y="10"/>
            <a:ext cx="4635591" cy="6857990"/>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92269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CEEA7-B754-43BE-A45B-9B5847954D35}"/>
              </a:ext>
            </a:extLst>
          </p:cNvPr>
          <p:cNvSpPr>
            <a:spLocks noGrp="1"/>
          </p:cNvSpPr>
          <p:nvPr>
            <p:ph type="title"/>
          </p:nvPr>
        </p:nvSpPr>
        <p:spPr>
          <a:xfrm>
            <a:off x="838200" y="365125"/>
            <a:ext cx="10515600" cy="1325563"/>
          </a:xfrm>
        </p:spPr>
        <p:txBody>
          <a:bodyPr/>
          <a:lstStyle/>
          <a:p>
            <a:r>
              <a:rPr lang="en-GB" dirty="0"/>
              <a:t>Cortical spreading depression</a:t>
            </a:r>
          </a:p>
        </p:txBody>
      </p:sp>
      <p:sp>
        <p:nvSpPr>
          <p:cNvPr id="4" name="Content Placeholder 3">
            <a:extLst>
              <a:ext uri="{FF2B5EF4-FFF2-40B4-BE49-F238E27FC236}">
                <a16:creationId xmlns:a16="http://schemas.microsoft.com/office/drawing/2014/main" id="{9DC19AB1-0C53-4363-B72D-4C6826EAFF21}"/>
              </a:ext>
            </a:extLst>
          </p:cNvPr>
          <p:cNvSpPr>
            <a:spLocks noGrp="1"/>
          </p:cNvSpPr>
          <p:nvPr>
            <p:ph idx="1"/>
          </p:nvPr>
        </p:nvSpPr>
        <p:spPr>
          <a:xfrm>
            <a:off x="838200" y="1825625"/>
            <a:ext cx="4114800" cy="4351338"/>
          </a:xfrm>
        </p:spPr>
        <p:txBody>
          <a:bodyPr>
            <a:normAutofit fontScale="55000" lnSpcReduction="20000"/>
          </a:bodyPr>
          <a:lstStyle/>
          <a:p>
            <a:r>
              <a:rPr lang="en-GB" dirty="0"/>
              <a:t>(</a:t>
            </a:r>
            <a:r>
              <a:rPr lang="en-GB" i="1" dirty="0"/>
              <a:t>A</a:t>
            </a:r>
            <a:r>
              <a:rPr lang="en-GB" dirty="0"/>
              <a:t>) A drawing showing the progression over 20 min of the scintillations and the visual field defect affecting the left hemifield, as described by the patient </a:t>
            </a:r>
          </a:p>
          <a:p>
            <a:r>
              <a:rPr lang="en-GB" dirty="0"/>
              <a:t>(</a:t>
            </a:r>
            <a:r>
              <a:rPr lang="en-GB" i="1" dirty="0"/>
              <a:t>B</a:t>
            </a:r>
            <a:r>
              <a:rPr lang="en-GB" dirty="0"/>
              <a:t>) MR signals recorded in the primary visual cortex (V1), from the posterior pole to more anterior location. A similar BOLD response was found in all areas, differing only in the time of onset of the MR perturbation. The MR perturbations developed earlier in the foveal representation, compared with more eccentric representations of retinotopic visual cortex. This finding was consistent with the progression of the aura from central to peripheral eccentricities in the corresponding visual field (</a:t>
            </a:r>
            <a:r>
              <a:rPr lang="en-GB" i="1" dirty="0"/>
              <a:t>A</a:t>
            </a:r>
            <a:r>
              <a:rPr lang="en-GB" dirty="0"/>
              <a:t> and </a:t>
            </a:r>
            <a:r>
              <a:rPr lang="en-GB" i="1" dirty="0"/>
              <a:t>C</a:t>
            </a:r>
            <a:r>
              <a:rPr lang="en-GB" dirty="0"/>
              <a:t>).</a:t>
            </a:r>
          </a:p>
          <a:p>
            <a:r>
              <a:rPr lang="en-GB" dirty="0"/>
              <a:t>(</a:t>
            </a:r>
            <a:r>
              <a:rPr lang="en-GB" i="1" dirty="0"/>
              <a:t>C</a:t>
            </a:r>
            <a:r>
              <a:rPr lang="en-GB" dirty="0"/>
              <a:t>) MR maps of retinotopic eccentricity from this same subject, acquired during interictal scans. Voxels that show retinotopically specific activation in the fovea are coded in red, parafoveal eccentricities in blue, and more peripheral eccentricities in green</a:t>
            </a:r>
          </a:p>
        </p:txBody>
      </p:sp>
      <p:pic>
        <p:nvPicPr>
          <p:cNvPr id="1026" name="Picture 2" descr="Image result for migraine fMRI">
            <a:extLst>
              <a:ext uri="{FF2B5EF4-FFF2-40B4-BE49-F238E27FC236}">
                <a16:creationId xmlns:a16="http://schemas.microsoft.com/office/drawing/2014/main" id="{9AD96405-1C48-4C8C-9A98-6E2B227F4C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250" y="1825625"/>
            <a:ext cx="5219700" cy="4632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8784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30FEA-C58F-4750-BECD-3E0A1DC91F15}"/>
              </a:ext>
            </a:extLst>
          </p:cNvPr>
          <p:cNvSpPr>
            <a:spLocks noGrp="1"/>
          </p:cNvSpPr>
          <p:nvPr>
            <p:ph type="title"/>
          </p:nvPr>
        </p:nvSpPr>
        <p:spPr/>
        <p:txBody>
          <a:bodyPr/>
          <a:lstStyle/>
          <a:p>
            <a:r>
              <a:rPr lang="en-GB" dirty="0"/>
              <a:t>From classical genetics…</a:t>
            </a:r>
          </a:p>
        </p:txBody>
      </p:sp>
      <p:sp>
        <p:nvSpPr>
          <p:cNvPr id="3" name="Content Placeholder 2">
            <a:extLst>
              <a:ext uri="{FF2B5EF4-FFF2-40B4-BE49-F238E27FC236}">
                <a16:creationId xmlns:a16="http://schemas.microsoft.com/office/drawing/2014/main" id="{2E77CEBB-067B-41A0-9116-3CC1E514EF72}"/>
              </a:ext>
            </a:extLst>
          </p:cNvPr>
          <p:cNvSpPr>
            <a:spLocks noGrp="1"/>
          </p:cNvSpPr>
          <p:nvPr>
            <p:ph idx="1"/>
          </p:nvPr>
        </p:nvSpPr>
        <p:spPr/>
        <p:txBody>
          <a:bodyPr/>
          <a:lstStyle/>
          <a:p>
            <a:r>
              <a:rPr lang="en-GB" altLang="en-US" dirty="0"/>
              <a:t>the familial nature of migraine has been known to commentators since ancient times</a:t>
            </a:r>
          </a:p>
          <a:p>
            <a:r>
              <a:rPr lang="en-GB" altLang="en-US" dirty="0"/>
              <a:t>the first probable case of familial hemiplegic migraine was published in the </a:t>
            </a:r>
            <a:r>
              <a:rPr lang="en-GB" altLang="en-US" i="1" dirty="0"/>
              <a:t>BMJ</a:t>
            </a:r>
            <a:r>
              <a:rPr lang="en-GB" altLang="en-US" dirty="0"/>
              <a:t> in 1910</a:t>
            </a:r>
          </a:p>
          <a:p>
            <a:endParaRPr lang="en-GB" dirty="0"/>
          </a:p>
        </p:txBody>
      </p:sp>
      <p:pic>
        <p:nvPicPr>
          <p:cNvPr id="4" name="Picture 2">
            <a:extLst>
              <a:ext uri="{FF2B5EF4-FFF2-40B4-BE49-F238E27FC236}">
                <a16:creationId xmlns:a16="http://schemas.microsoft.com/office/drawing/2014/main" id="{E60B0C55-47DB-465D-9A54-314389DE48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7663" y="3528369"/>
            <a:ext cx="4202113"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91D84231-D36F-439E-A1C6-BB2B124BCF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644" y="4082408"/>
            <a:ext cx="44354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23427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A30CA-9C6D-4C94-AEAA-0783CF53C7D0}"/>
              </a:ext>
            </a:extLst>
          </p:cNvPr>
          <p:cNvSpPr>
            <a:spLocks noGrp="1"/>
          </p:cNvSpPr>
          <p:nvPr>
            <p:ph type="title"/>
          </p:nvPr>
        </p:nvSpPr>
        <p:spPr>
          <a:xfrm>
            <a:off x="838200" y="365125"/>
            <a:ext cx="10515600" cy="1325563"/>
          </a:xfrm>
        </p:spPr>
        <p:txBody>
          <a:bodyPr>
            <a:normAutofit/>
          </a:bodyPr>
          <a:lstStyle/>
          <a:p>
            <a:r>
              <a:rPr lang="en-GB" dirty="0"/>
              <a:t>… to familial hemiplegic migraine genes, to…</a:t>
            </a:r>
          </a:p>
        </p:txBody>
      </p:sp>
      <p:sp>
        <p:nvSpPr>
          <p:cNvPr id="3" name="Content Placeholder 2">
            <a:extLst>
              <a:ext uri="{FF2B5EF4-FFF2-40B4-BE49-F238E27FC236}">
                <a16:creationId xmlns:a16="http://schemas.microsoft.com/office/drawing/2014/main" id="{7ADA844A-3D47-4CB2-8EC4-1540D281AA58}"/>
              </a:ext>
            </a:extLst>
          </p:cNvPr>
          <p:cNvSpPr>
            <a:spLocks noGrp="1"/>
          </p:cNvSpPr>
          <p:nvPr>
            <p:ph idx="1"/>
          </p:nvPr>
        </p:nvSpPr>
        <p:spPr>
          <a:xfrm>
            <a:off x="838200" y="1825625"/>
            <a:ext cx="4387850" cy="4351338"/>
          </a:xfrm>
        </p:spPr>
        <p:txBody>
          <a:bodyPr>
            <a:normAutofit/>
          </a:bodyPr>
          <a:lstStyle/>
          <a:p>
            <a:r>
              <a:rPr lang="en-GB" altLang="en-US" sz="2400" dirty="0"/>
              <a:t>4 FHM genes have been identified, the first in 1996 – 3 encode ion channels active around glutaminergic synapses, resulting in increased Glu release, post-synaptic Glu uptake, or neuronal firing rate, respectively</a:t>
            </a:r>
          </a:p>
          <a:p>
            <a:pPr marL="0" indent="0">
              <a:buNone/>
            </a:pPr>
            <a:endParaRPr lang="en-GB" altLang="en-US" sz="1400" dirty="0"/>
          </a:p>
          <a:p>
            <a:pPr lvl="1"/>
            <a:r>
              <a:rPr lang="en-GB" altLang="en-US" dirty="0"/>
              <a:t>19p13: 	CACNA1A (FHM 1)</a:t>
            </a:r>
          </a:p>
          <a:p>
            <a:pPr lvl="1"/>
            <a:r>
              <a:rPr lang="en-GB" altLang="en-US" dirty="0"/>
              <a:t>1q23:	ATP1A2 (FHM 2)</a:t>
            </a:r>
          </a:p>
          <a:p>
            <a:pPr lvl="1"/>
            <a:r>
              <a:rPr lang="en-GB" altLang="en-US" dirty="0"/>
              <a:t>2q24:	SNC1A (FHM 3)</a:t>
            </a:r>
            <a:endParaRPr lang="en-GB" altLang="en-US" sz="2000" dirty="0"/>
          </a:p>
        </p:txBody>
      </p:sp>
      <p:pic>
        <p:nvPicPr>
          <p:cNvPr id="4" name="Content Placeholder 3" descr="FHM biology.jpg">
            <a:extLst>
              <a:ext uri="{FF2B5EF4-FFF2-40B4-BE49-F238E27FC236}">
                <a16:creationId xmlns:a16="http://schemas.microsoft.com/office/drawing/2014/main" id="{359759B2-F5C0-4F46-945E-86E27E696638}"/>
              </a:ext>
            </a:extLst>
          </p:cNvPr>
          <p:cNvPicPr>
            <a:picLocks noChangeAspect="1"/>
          </p:cNvPicPr>
          <p:nvPr/>
        </p:nvPicPr>
        <p:blipFill rotWithShape="1">
          <a:blip r:embed="rId2">
            <a:extLst>
              <a:ext uri="{28A0092B-C50C-407E-A947-70E740481C1C}">
                <a14:useLocalDpi xmlns:a14="http://schemas.microsoft.com/office/drawing/2010/main" val="0"/>
              </a:ext>
            </a:extLst>
          </a:blip>
          <a:srcRect l="1149" r="6217" b="3"/>
          <a:stretch/>
        </p:blipFill>
        <p:spPr bwMode="auto">
          <a:xfrm>
            <a:off x="5600700" y="1986265"/>
            <a:ext cx="5835650" cy="40001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317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9E49B-04FF-4F6B-9421-DFE1BBDABE57}"/>
              </a:ext>
            </a:extLst>
          </p:cNvPr>
          <p:cNvSpPr>
            <a:spLocks noGrp="1"/>
          </p:cNvSpPr>
          <p:nvPr>
            <p:ph type="title"/>
          </p:nvPr>
        </p:nvSpPr>
        <p:spPr/>
        <p:txBody>
          <a:bodyPr/>
          <a:lstStyle/>
          <a:p>
            <a:r>
              <a:rPr lang="en-GB" dirty="0"/>
              <a:t>… migraine genomics</a:t>
            </a:r>
          </a:p>
        </p:txBody>
      </p:sp>
      <p:pic>
        <p:nvPicPr>
          <p:cNvPr id="1026" name="Picture 2" descr="Related image">
            <a:extLst>
              <a:ext uri="{FF2B5EF4-FFF2-40B4-BE49-F238E27FC236}">
                <a16:creationId xmlns:a16="http://schemas.microsoft.com/office/drawing/2014/main" id="{8BD40575-B2D1-412F-9CA7-D4B3364374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6516" y="3473451"/>
            <a:ext cx="9431530" cy="31405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C7DD925-0096-4F99-8CBB-7C630935253A}"/>
              </a:ext>
            </a:extLst>
          </p:cNvPr>
          <p:cNvPicPr>
            <a:picLocks noChangeAspect="1"/>
          </p:cNvPicPr>
          <p:nvPr/>
        </p:nvPicPr>
        <p:blipFill rotWithShape="1">
          <a:blip r:embed="rId3"/>
          <a:srcRect t="36900" r="42770" b="13370"/>
          <a:stretch/>
        </p:blipFill>
        <p:spPr>
          <a:xfrm>
            <a:off x="6037649" y="633841"/>
            <a:ext cx="5233086" cy="2415746"/>
          </a:xfrm>
          <a:prstGeom prst="rect">
            <a:avLst/>
          </a:prstGeom>
        </p:spPr>
      </p:pic>
    </p:spTree>
    <p:extLst>
      <p:ext uri="{BB962C8B-B14F-4D97-AF65-F5344CB8AC3E}">
        <p14:creationId xmlns:p14="http://schemas.microsoft.com/office/powerpoint/2010/main" val="35292172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1FED9-7CE8-4929-8686-E7ACC97507B1}"/>
              </a:ext>
            </a:extLst>
          </p:cNvPr>
          <p:cNvSpPr>
            <a:spLocks noGrp="1"/>
          </p:cNvSpPr>
          <p:nvPr>
            <p:ph type="title"/>
          </p:nvPr>
        </p:nvSpPr>
        <p:spPr/>
        <p:txBody>
          <a:bodyPr/>
          <a:lstStyle/>
          <a:p>
            <a:r>
              <a:rPr lang="en-GB" dirty="0"/>
              <a:t>What do ‘migraine genes’ do?</a:t>
            </a:r>
          </a:p>
        </p:txBody>
      </p:sp>
      <p:pic>
        <p:nvPicPr>
          <p:cNvPr id="5" name="Picture 4" descr="A screenshot of a cell phone&#10;&#10;Description automatically generated">
            <a:extLst>
              <a:ext uri="{FF2B5EF4-FFF2-40B4-BE49-F238E27FC236}">
                <a16:creationId xmlns:a16="http://schemas.microsoft.com/office/drawing/2014/main" id="{17F88DF5-2F80-4077-AE2F-71FC08F8F13B}"/>
              </a:ext>
            </a:extLst>
          </p:cNvPr>
          <p:cNvPicPr>
            <a:picLocks noChangeAspect="1"/>
          </p:cNvPicPr>
          <p:nvPr/>
        </p:nvPicPr>
        <p:blipFill rotWithShape="1">
          <a:blip r:embed="rId2">
            <a:extLst>
              <a:ext uri="{28A0092B-C50C-407E-A947-70E740481C1C}">
                <a14:useLocalDpi xmlns:a14="http://schemas.microsoft.com/office/drawing/2010/main" val="0"/>
              </a:ext>
            </a:extLst>
          </a:blip>
          <a:srcRect b="2838"/>
          <a:stretch/>
        </p:blipFill>
        <p:spPr>
          <a:xfrm>
            <a:off x="2837707" y="1779587"/>
            <a:ext cx="6516585" cy="4676775"/>
          </a:xfrm>
          <a:prstGeom prst="rect">
            <a:avLst/>
          </a:prstGeom>
        </p:spPr>
      </p:pic>
    </p:spTree>
    <p:extLst>
      <p:ext uri="{BB962C8B-B14F-4D97-AF65-F5344CB8AC3E}">
        <p14:creationId xmlns:p14="http://schemas.microsoft.com/office/powerpoint/2010/main" val="15940964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9C721-6D48-4800-B8D3-C9CBFCCA87EE}"/>
              </a:ext>
            </a:extLst>
          </p:cNvPr>
          <p:cNvSpPr>
            <a:spLocks noGrp="1"/>
          </p:cNvSpPr>
          <p:nvPr>
            <p:ph type="title"/>
          </p:nvPr>
        </p:nvSpPr>
        <p:spPr/>
        <p:txBody>
          <a:bodyPr/>
          <a:lstStyle/>
          <a:p>
            <a:pPr>
              <a:defRPr/>
            </a:pPr>
            <a:r>
              <a:rPr lang="en-GB" dirty="0"/>
              <a:t>The vascular hypothesis: dead but not gone</a:t>
            </a:r>
          </a:p>
        </p:txBody>
      </p:sp>
      <p:sp>
        <p:nvSpPr>
          <p:cNvPr id="80899" name="Content Placeholder 2">
            <a:extLst>
              <a:ext uri="{FF2B5EF4-FFF2-40B4-BE49-F238E27FC236}">
                <a16:creationId xmlns:a16="http://schemas.microsoft.com/office/drawing/2014/main" id="{24520D62-1247-4F10-A7B1-17842E99BCFF}"/>
              </a:ext>
            </a:extLst>
          </p:cNvPr>
          <p:cNvSpPr>
            <a:spLocks noGrp="1"/>
          </p:cNvSpPr>
          <p:nvPr>
            <p:ph idx="1"/>
          </p:nvPr>
        </p:nvSpPr>
        <p:spPr/>
        <p:txBody>
          <a:bodyPr/>
          <a:lstStyle/>
          <a:p>
            <a:r>
              <a:rPr lang="en-GB" altLang="en-US" dirty="0"/>
              <a:t>migraine </a:t>
            </a:r>
            <a:r>
              <a:rPr lang="en-GB" altLang="en-US" b="1" dirty="0"/>
              <a:t>with </a:t>
            </a:r>
            <a:r>
              <a:rPr lang="en-GB" altLang="en-US" dirty="0"/>
              <a:t>aura is a characteristic feature of a number of genetic or acquired vasculopathies</a:t>
            </a:r>
          </a:p>
          <a:p>
            <a:pPr lvl="1"/>
            <a:r>
              <a:rPr lang="en-GB" altLang="en-US" dirty="0"/>
              <a:t>CADASIL, mitochondrial disorders, ?APLS</a:t>
            </a:r>
          </a:p>
          <a:p>
            <a:r>
              <a:rPr lang="en-GB" altLang="en-US" dirty="0"/>
              <a:t>migraine </a:t>
            </a:r>
            <a:r>
              <a:rPr lang="en-GB" altLang="en-US" b="1" dirty="0"/>
              <a:t>with </a:t>
            </a:r>
            <a:r>
              <a:rPr lang="en-GB" altLang="en-US" dirty="0"/>
              <a:t>aura is a small but independent risk factor for CVA in women aged 21-45</a:t>
            </a:r>
          </a:p>
          <a:p>
            <a:pPr lvl="1"/>
            <a:r>
              <a:rPr lang="en-GB" altLang="en-US" dirty="0"/>
              <a:t>greatly increased by smoking +/- COCP</a:t>
            </a:r>
          </a:p>
          <a:p>
            <a:r>
              <a:rPr lang="en-GB" altLang="en-US" dirty="0"/>
              <a:t>case studies of migraine with aura induced by vascular or cardiac surgery</a:t>
            </a:r>
          </a:p>
          <a:p>
            <a:r>
              <a:rPr lang="en-GB" altLang="en-US" dirty="0"/>
              <a:t>the controversial PFO saga</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04D88-2518-47D8-BF12-F2FA84FA8555}"/>
              </a:ext>
            </a:extLst>
          </p:cNvPr>
          <p:cNvSpPr>
            <a:spLocks noGrp="1"/>
          </p:cNvSpPr>
          <p:nvPr>
            <p:ph type="title"/>
          </p:nvPr>
        </p:nvSpPr>
        <p:spPr/>
        <p:txBody>
          <a:bodyPr/>
          <a:lstStyle/>
          <a:p>
            <a:r>
              <a:rPr lang="en-GB" dirty="0"/>
              <a:t>Migraine 2012-2022</a:t>
            </a:r>
          </a:p>
        </p:txBody>
      </p:sp>
      <p:sp>
        <p:nvSpPr>
          <p:cNvPr id="3" name="Content Placeholder 2">
            <a:extLst>
              <a:ext uri="{FF2B5EF4-FFF2-40B4-BE49-F238E27FC236}">
                <a16:creationId xmlns:a16="http://schemas.microsoft.com/office/drawing/2014/main" id="{E87939AF-EC88-4C15-B44A-08BDDD40C987}"/>
              </a:ext>
            </a:extLst>
          </p:cNvPr>
          <p:cNvSpPr>
            <a:spLocks noGrp="1"/>
          </p:cNvSpPr>
          <p:nvPr>
            <p:ph idx="1"/>
          </p:nvPr>
        </p:nvSpPr>
        <p:spPr/>
        <p:txBody>
          <a:bodyPr/>
          <a:lstStyle/>
          <a:p>
            <a:r>
              <a:rPr lang="en-GB" dirty="0"/>
              <a:t>ICHD 3 beta 2013, with 3</a:t>
            </a:r>
            <a:r>
              <a:rPr lang="en-GB" baseline="30000" dirty="0"/>
              <a:t>rd</a:t>
            </a:r>
            <a:r>
              <a:rPr lang="en-GB" dirty="0"/>
              <a:t> edition finalised 2018</a:t>
            </a:r>
          </a:p>
          <a:p>
            <a:r>
              <a:rPr lang="en-GB" dirty="0"/>
              <a:t>high quality epidemiological studies (AMPP &amp; </a:t>
            </a:r>
            <a:r>
              <a:rPr lang="en-GB" dirty="0" err="1"/>
              <a:t>CaMEO</a:t>
            </a:r>
            <a:r>
              <a:rPr lang="en-GB" dirty="0"/>
              <a:t> in USA; HUNT study in Norway; MRI CAMERA study in Netherlands)</a:t>
            </a:r>
          </a:p>
          <a:p>
            <a:pPr lvl="1"/>
            <a:r>
              <a:rPr lang="en-GB" dirty="0"/>
              <a:t>multiple country-based studies run by the Lifting The Burden campaign</a:t>
            </a:r>
          </a:p>
          <a:p>
            <a:r>
              <a:rPr lang="en-GB" dirty="0"/>
              <a:t>more studies of migraine and vascular risk</a:t>
            </a:r>
          </a:p>
          <a:p>
            <a:pPr lvl="1"/>
            <a:r>
              <a:rPr lang="en-GB" dirty="0"/>
              <a:t>migraine included in QRISK3 in 2018</a:t>
            </a:r>
          </a:p>
          <a:p>
            <a:r>
              <a:rPr lang="en-GB" dirty="0"/>
              <a:t>more studies of migraine genetics &amp; genomics</a:t>
            </a:r>
          </a:p>
          <a:p>
            <a:pPr lvl="1"/>
            <a:r>
              <a:rPr lang="en-GB" dirty="0"/>
              <a:t>e.g. potassium channel TRESK gene linked to familial MA 2010</a:t>
            </a:r>
          </a:p>
          <a:p>
            <a:endParaRPr lang="en-GB" dirty="0"/>
          </a:p>
          <a:p>
            <a:endParaRPr lang="en-GB" dirty="0"/>
          </a:p>
          <a:p>
            <a:endParaRPr lang="en-GB" dirty="0"/>
          </a:p>
        </p:txBody>
      </p:sp>
    </p:spTree>
    <p:extLst>
      <p:ext uri="{BB962C8B-B14F-4D97-AF65-F5344CB8AC3E}">
        <p14:creationId xmlns:p14="http://schemas.microsoft.com/office/powerpoint/2010/main" val="6435615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E5AB8-E20F-4CA7-A627-8B5BB7B7BC18}"/>
              </a:ext>
            </a:extLst>
          </p:cNvPr>
          <p:cNvSpPr>
            <a:spLocks noGrp="1"/>
          </p:cNvSpPr>
          <p:nvPr>
            <p:ph type="title"/>
          </p:nvPr>
        </p:nvSpPr>
        <p:spPr/>
        <p:txBody>
          <a:bodyPr/>
          <a:lstStyle/>
          <a:p>
            <a:r>
              <a:rPr lang="en-GB" dirty="0"/>
              <a:t>Future directions: other systems</a:t>
            </a:r>
          </a:p>
        </p:txBody>
      </p:sp>
      <p:sp>
        <p:nvSpPr>
          <p:cNvPr id="3" name="Content Placeholder 2">
            <a:extLst>
              <a:ext uri="{FF2B5EF4-FFF2-40B4-BE49-F238E27FC236}">
                <a16:creationId xmlns:a16="http://schemas.microsoft.com/office/drawing/2014/main" id="{3E072DDA-2883-4E6C-A931-C3455E40694B}"/>
              </a:ext>
            </a:extLst>
          </p:cNvPr>
          <p:cNvSpPr>
            <a:spLocks noGrp="1"/>
          </p:cNvSpPr>
          <p:nvPr>
            <p:ph idx="1"/>
          </p:nvPr>
        </p:nvSpPr>
        <p:spPr/>
        <p:txBody>
          <a:bodyPr>
            <a:normAutofit fontScale="92500" lnSpcReduction="10000"/>
          </a:bodyPr>
          <a:lstStyle/>
          <a:p>
            <a:r>
              <a:rPr lang="en-GB" dirty="0"/>
              <a:t>descending antinociceptive systems may be predominantly </a:t>
            </a:r>
            <a:r>
              <a:rPr lang="en-GB" b="1" dirty="0"/>
              <a:t>dopaminergic </a:t>
            </a:r>
            <a:r>
              <a:rPr lang="en-GB" dirty="0"/>
              <a:t>and </a:t>
            </a:r>
            <a:r>
              <a:rPr lang="en-GB" b="1" dirty="0"/>
              <a:t>orexinergic</a:t>
            </a:r>
          </a:p>
          <a:p>
            <a:r>
              <a:rPr lang="en-GB" dirty="0"/>
              <a:t>there is a growing evidence base for the role of the hypothalamus in the pathophysiology of migraine</a:t>
            </a:r>
          </a:p>
          <a:p>
            <a:pPr lvl="1"/>
            <a:r>
              <a:rPr lang="en-GB" dirty="0"/>
              <a:t>manipulation of orexinergic processing produces differential effects on trigeminal mediated pain</a:t>
            </a:r>
          </a:p>
          <a:p>
            <a:pPr lvl="1"/>
            <a:r>
              <a:rPr lang="en-GB" dirty="0"/>
              <a:t>orexin A is anti-nociceptive, while orexin B is either ineffective or pro-nociceptive dependent on the route of administration</a:t>
            </a:r>
          </a:p>
          <a:p>
            <a:r>
              <a:rPr lang="en-GB" dirty="0"/>
              <a:t>population genetic studies implicate genes that are involved with </a:t>
            </a:r>
            <a:r>
              <a:rPr lang="en-GB" b="1" dirty="0"/>
              <a:t>glutamate </a:t>
            </a:r>
            <a:r>
              <a:rPr lang="en-GB" dirty="0"/>
              <a:t>signalling in migraine, and gene mutations responsible for familial hemiplegic migraine and other familial migraine syndromes may influence glutamate signalling</a:t>
            </a:r>
          </a:p>
        </p:txBody>
      </p:sp>
    </p:spTree>
    <p:extLst>
      <p:ext uri="{BB962C8B-B14F-4D97-AF65-F5344CB8AC3E}">
        <p14:creationId xmlns:p14="http://schemas.microsoft.com/office/powerpoint/2010/main" val="27972196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F82FD-7C28-4326-B2BA-6CECC1FD396C}"/>
              </a:ext>
            </a:extLst>
          </p:cNvPr>
          <p:cNvSpPr>
            <a:spLocks noGrp="1"/>
          </p:cNvSpPr>
          <p:nvPr>
            <p:ph type="title"/>
          </p:nvPr>
        </p:nvSpPr>
        <p:spPr/>
        <p:txBody>
          <a:bodyPr/>
          <a:lstStyle/>
          <a:p>
            <a:r>
              <a:rPr lang="en-GB" dirty="0"/>
              <a:t>Other systems involved in migraine</a:t>
            </a:r>
          </a:p>
        </p:txBody>
      </p:sp>
      <p:sp>
        <p:nvSpPr>
          <p:cNvPr id="3" name="Content Placeholder 2">
            <a:extLst>
              <a:ext uri="{FF2B5EF4-FFF2-40B4-BE49-F238E27FC236}">
                <a16:creationId xmlns:a16="http://schemas.microsoft.com/office/drawing/2014/main" id="{C907D13A-7402-4F46-911A-8BEB0BAAC1CB}"/>
              </a:ext>
            </a:extLst>
          </p:cNvPr>
          <p:cNvSpPr>
            <a:spLocks noGrp="1"/>
          </p:cNvSpPr>
          <p:nvPr>
            <p:ph idx="1"/>
          </p:nvPr>
        </p:nvSpPr>
        <p:spPr>
          <a:xfrm>
            <a:off x="838200" y="1825625"/>
            <a:ext cx="10515600" cy="4420716"/>
          </a:xfrm>
        </p:spPr>
        <p:txBody>
          <a:bodyPr>
            <a:normAutofit/>
          </a:bodyPr>
          <a:lstStyle/>
          <a:p>
            <a:r>
              <a:rPr lang="en-GB" dirty="0"/>
              <a:t>pituitary adenylate cyclase-activating polypeptide (</a:t>
            </a:r>
            <a:r>
              <a:rPr lang="en-GB" b="1" dirty="0"/>
              <a:t>PACAP</a:t>
            </a:r>
            <a:r>
              <a:rPr lang="en-GB" dirty="0"/>
              <a:t>) is expressed in the </a:t>
            </a:r>
            <a:r>
              <a:rPr lang="en-GB" dirty="0" err="1"/>
              <a:t>trigeminovascular</a:t>
            </a:r>
            <a:r>
              <a:rPr lang="en-GB" dirty="0"/>
              <a:t> system and has been implicated in migraine pathophysiology</a:t>
            </a:r>
          </a:p>
          <a:p>
            <a:pPr lvl="1"/>
            <a:r>
              <a:rPr lang="en-GB" dirty="0"/>
              <a:t>infusing PACAP triggers migraine-like headaches in human subjects</a:t>
            </a:r>
          </a:p>
          <a:p>
            <a:r>
              <a:rPr lang="en-GB" dirty="0"/>
              <a:t>targeting </a:t>
            </a:r>
            <a:r>
              <a:rPr lang="en-GB" b="1" dirty="0"/>
              <a:t>5-HT</a:t>
            </a:r>
            <a:r>
              <a:rPr lang="en-GB" b="1" baseline="-25000" dirty="0"/>
              <a:t>1F</a:t>
            </a:r>
            <a:r>
              <a:rPr lang="en-GB" b="1" dirty="0"/>
              <a:t> </a:t>
            </a:r>
            <a:r>
              <a:rPr lang="en-GB" dirty="0"/>
              <a:t>receptors on neurons in the central and peripheral trigeminal system, decreases neuropeptide release and inhibits pain pathways, including the trigeminal nerve</a:t>
            </a:r>
          </a:p>
          <a:p>
            <a:pPr lvl="1"/>
            <a:r>
              <a:rPr lang="en-GB" dirty="0"/>
              <a:t>5-HT</a:t>
            </a:r>
            <a:r>
              <a:rPr lang="en-GB" baseline="-25000" dirty="0"/>
              <a:t>1F</a:t>
            </a:r>
            <a:r>
              <a:rPr lang="en-GB" dirty="0"/>
              <a:t> receptors are highly expressed in human middle cerebral arteries and human coronary arteries, but in vitro studies suggest that 5-HT</a:t>
            </a:r>
            <a:r>
              <a:rPr lang="en-GB" baseline="-25000" dirty="0"/>
              <a:t>1F</a:t>
            </a:r>
            <a:r>
              <a:rPr lang="en-GB" dirty="0"/>
              <a:t> receptors do not mediate significant vasoconstriction effects in these vessels</a:t>
            </a:r>
          </a:p>
          <a:p>
            <a:pPr lvl="1"/>
            <a:endParaRPr lang="en-GB" dirty="0"/>
          </a:p>
        </p:txBody>
      </p:sp>
    </p:spTree>
    <p:extLst>
      <p:ext uri="{BB962C8B-B14F-4D97-AF65-F5344CB8AC3E}">
        <p14:creationId xmlns:p14="http://schemas.microsoft.com/office/powerpoint/2010/main" val="31807885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1C02F-31A7-46B0-9DDF-5701D157ADD5}"/>
              </a:ext>
            </a:extLst>
          </p:cNvPr>
          <p:cNvSpPr>
            <a:spLocks noGrp="1"/>
          </p:cNvSpPr>
          <p:nvPr>
            <p:ph type="title"/>
          </p:nvPr>
        </p:nvSpPr>
        <p:spPr/>
        <p:txBody>
          <a:bodyPr/>
          <a:lstStyle/>
          <a:p>
            <a:r>
              <a:rPr lang="en-GB" dirty="0"/>
              <a:t>Emerging non-CGRP targeted therapies</a:t>
            </a:r>
          </a:p>
        </p:txBody>
      </p:sp>
      <p:sp>
        <p:nvSpPr>
          <p:cNvPr id="3" name="Content Placeholder 2">
            <a:extLst>
              <a:ext uri="{FF2B5EF4-FFF2-40B4-BE49-F238E27FC236}">
                <a16:creationId xmlns:a16="http://schemas.microsoft.com/office/drawing/2014/main" id="{5AEA1495-E01B-40AF-AA1B-BD01C0440A3F}"/>
              </a:ext>
            </a:extLst>
          </p:cNvPr>
          <p:cNvSpPr>
            <a:spLocks noGrp="1"/>
          </p:cNvSpPr>
          <p:nvPr>
            <p:ph idx="1"/>
          </p:nvPr>
        </p:nvSpPr>
        <p:spPr/>
        <p:txBody>
          <a:bodyPr/>
          <a:lstStyle/>
          <a:p>
            <a:r>
              <a:rPr lang="en-GB" b="1" dirty="0" err="1"/>
              <a:t>lasmitidan</a:t>
            </a:r>
            <a:r>
              <a:rPr lang="en-GB" b="1" dirty="0"/>
              <a:t> </a:t>
            </a:r>
            <a:r>
              <a:rPr lang="en-GB" dirty="0"/>
              <a:t>is a 5-HT</a:t>
            </a:r>
            <a:r>
              <a:rPr lang="en-GB" baseline="-25000" dirty="0"/>
              <a:t>1F</a:t>
            </a:r>
            <a:r>
              <a:rPr lang="en-GB" dirty="0"/>
              <a:t> agonist</a:t>
            </a:r>
          </a:p>
          <a:p>
            <a:r>
              <a:rPr lang="en-GB" dirty="0"/>
              <a:t>pain freedom at 2 hours: </a:t>
            </a:r>
          </a:p>
          <a:p>
            <a:pPr lvl="1"/>
            <a:r>
              <a:rPr lang="en-GB" dirty="0" err="1"/>
              <a:t>lasmiditan</a:t>
            </a:r>
            <a:r>
              <a:rPr lang="en-GB" dirty="0"/>
              <a:t> 200 mg: SAMURAI 32.2%, SPARTAN 38.8%</a:t>
            </a:r>
          </a:p>
          <a:p>
            <a:pPr lvl="1"/>
            <a:r>
              <a:rPr lang="en-GB" dirty="0"/>
              <a:t>placebo: SAMURAI 15.3%, SPARTAN 21.3%</a:t>
            </a:r>
          </a:p>
          <a:p>
            <a:r>
              <a:rPr lang="en-GB" dirty="0"/>
              <a:t>significance was also noted for other </a:t>
            </a:r>
            <a:r>
              <a:rPr lang="en-GB" dirty="0" err="1"/>
              <a:t>lasmiditan</a:t>
            </a:r>
            <a:r>
              <a:rPr lang="en-GB" dirty="0"/>
              <a:t> dose groups (100 mg, 50 mg) compared to placebo</a:t>
            </a:r>
          </a:p>
          <a:p>
            <a:r>
              <a:rPr lang="en-GB" dirty="0"/>
              <a:t>most frequently reported AEs with </a:t>
            </a:r>
            <a:r>
              <a:rPr lang="en-GB" dirty="0" err="1"/>
              <a:t>lasmiditan</a:t>
            </a:r>
            <a:r>
              <a:rPr lang="en-GB" dirty="0"/>
              <a:t> (≥2% and &gt;placebo) were dizziness, </a:t>
            </a:r>
            <a:r>
              <a:rPr lang="en-GB" dirty="0" err="1"/>
              <a:t>paresthesia</a:t>
            </a:r>
            <a:r>
              <a:rPr lang="en-GB" dirty="0"/>
              <a:t>, somnolence, fatigue, nausea, lethargy</a:t>
            </a:r>
          </a:p>
          <a:p>
            <a:r>
              <a:rPr lang="en-GB" dirty="0" err="1"/>
              <a:t>lasmitidan</a:t>
            </a:r>
            <a:r>
              <a:rPr lang="en-GB" dirty="0"/>
              <a:t> was approved by the FDA on 11/10/2019</a:t>
            </a:r>
          </a:p>
          <a:p>
            <a:endParaRPr lang="en-GB" dirty="0"/>
          </a:p>
        </p:txBody>
      </p:sp>
    </p:spTree>
    <p:extLst>
      <p:ext uri="{BB962C8B-B14F-4D97-AF65-F5344CB8AC3E}">
        <p14:creationId xmlns:p14="http://schemas.microsoft.com/office/powerpoint/2010/main" val="3053015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FB00B-A254-4CD1-B96D-E7A75FE3F7F2}"/>
              </a:ext>
            </a:extLst>
          </p:cNvPr>
          <p:cNvSpPr>
            <a:spLocks noGrp="1"/>
          </p:cNvSpPr>
          <p:nvPr>
            <p:ph type="title"/>
          </p:nvPr>
        </p:nvSpPr>
        <p:spPr>
          <a:xfrm>
            <a:off x="648929" y="629266"/>
            <a:ext cx="6586491" cy="1676603"/>
          </a:xfrm>
        </p:spPr>
        <p:txBody>
          <a:bodyPr>
            <a:normAutofit/>
          </a:bodyPr>
          <a:lstStyle/>
          <a:p>
            <a:r>
              <a:rPr lang="en-GB" dirty="0"/>
              <a:t>Neural vs vascular</a:t>
            </a:r>
            <a:br>
              <a:rPr lang="en-GB" dirty="0"/>
            </a:br>
            <a:endParaRPr lang="en-GB" dirty="0"/>
          </a:p>
        </p:txBody>
      </p:sp>
      <p:sp>
        <p:nvSpPr>
          <p:cNvPr id="3" name="Content Placeholder 2">
            <a:extLst>
              <a:ext uri="{FF2B5EF4-FFF2-40B4-BE49-F238E27FC236}">
                <a16:creationId xmlns:a16="http://schemas.microsoft.com/office/drawing/2014/main" id="{56BD6D70-C13D-40BD-ADD2-CB64244A5AC3}"/>
              </a:ext>
            </a:extLst>
          </p:cNvPr>
          <p:cNvSpPr>
            <a:spLocks noGrp="1"/>
          </p:cNvSpPr>
          <p:nvPr>
            <p:ph idx="1"/>
          </p:nvPr>
        </p:nvSpPr>
        <p:spPr>
          <a:xfrm>
            <a:off x="648930" y="2438400"/>
            <a:ext cx="6586489" cy="3785419"/>
          </a:xfrm>
        </p:spPr>
        <p:txBody>
          <a:bodyPr>
            <a:normAutofit/>
          </a:bodyPr>
          <a:lstStyle/>
          <a:p>
            <a:r>
              <a:rPr lang="en-GB" altLang="en-US" sz="2400" dirty="0" err="1"/>
              <a:t>Liveing</a:t>
            </a:r>
            <a:r>
              <a:rPr lang="en-GB" altLang="en-US" sz="2400" dirty="0"/>
              <a:t> (and others) criticised Latham’s theory on “the inconsistency of the phenomena”, asking why – if “the contraction of the vessels and the cerebral </a:t>
            </a:r>
            <a:r>
              <a:rPr lang="en-GB" altLang="en-US" sz="2400" dirty="0" err="1"/>
              <a:t>anæmia</a:t>
            </a:r>
            <a:r>
              <a:rPr lang="en-GB" altLang="en-US" sz="2400" dirty="0"/>
              <a:t> are the necessary </a:t>
            </a:r>
            <a:r>
              <a:rPr lang="en-GB" altLang="en-US" sz="2400" dirty="0" err="1"/>
              <a:t>antecedants</a:t>
            </a:r>
            <a:r>
              <a:rPr lang="en-GB" altLang="en-US" sz="2400" dirty="0"/>
              <a:t> of the subsequent </a:t>
            </a:r>
            <a:r>
              <a:rPr lang="en-GB" altLang="en-US" sz="2400" dirty="0" err="1"/>
              <a:t>hyperæmia</a:t>
            </a:r>
            <a:r>
              <a:rPr lang="en-GB" altLang="en-US" sz="2400" dirty="0"/>
              <a:t> and headache” – do many attacks are simply consist of pain, and in others the visual disturbance of aura continues into the headache phase?</a:t>
            </a:r>
          </a:p>
          <a:p>
            <a:r>
              <a:rPr lang="en-GB" altLang="en-US" sz="2400" dirty="0"/>
              <a:t>similar criticism came from William Gowers in his 1886 </a:t>
            </a:r>
            <a:r>
              <a:rPr lang="en-GB" altLang="en-US" sz="2400" i="1" dirty="0"/>
              <a:t>Manual of Diseases of the Nervous System</a:t>
            </a:r>
            <a:endParaRPr lang="en-GB" altLang="en-US" sz="2400" dirty="0"/>
          </a:p>
        </p:txBody>
      </p:sp>
      <p:pic>
        <p:nvPicPr>
          <p:cNvPr id="4" name="Picture 2">
            <a:extLst>
              <a:ext uri="{FF2B5EF4-FFF2-40B4-BE49-F238E27FC236}">
                <a16:creationId xmlns:a16="http://schemas.microsoft.com/office/drawing/2014/main" id="{2054540B-ABB3-4BA4-9FA1-6B3EE719B2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79"/>
          <a:stretch/>
        </p:blipFill>
        <p:spPr bwMode="auto">
          <a:xfrm>
            <a:off x="7556408" y="10"/>
            <a:ext cx="4635591" cy="6857990"/>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64449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E056A-E5E2-4214-9D6B-D44D7C26CEBB}"/>
              </a:ext>
            </a:extLst>
          </p:cNvPr>
          <p:cNvSpPr>
            <a:spLocks noGrp="1"/>
          </p:cNvSpPr>
          <p:nvPr>
            <p:ph type="title"/>
          </p:nvPr>
        </p:nvSpPr>
        <p:spPr/>
        <p:txBody>
          <a:bodyPr/>
          <a:lstStyle/>
          <a:p>
            <a:r>
              <a:rPr lang="en-GB" dirty="0"/>
              <a:t>Glutamate: ADX10059</a:t>
            </a:r>
          </a:p>
        </p:txBody>
      </p:sp>
      <p:sp>
        <p:nvSpPr>
          <p:cNvPr id="3" name="Content Placeholder 2">
            <a:extLst>
              <a:ext uri="{FF2B5EF4-FFF2-40B4-BE49-F238E27FC236}">
                <a16:creationId xmlns:a16="http://schemas.microsoft.com/office/drawing/2014/main" id="{CACEDAF5-B08E-4C2A-938D-F8EE682CCCCE}"/>
              </a:ext>
            </a:extLst>
          </p:cNvPr>
          <p:cNvSpPr>
            <a:spLocks noGrp="1"/>
          </p:cNvSpPr>
          <p:nvPr>
            <p:ph idx="1"/>
          </p:nvPr>
        </p:nvSpPr>
        <p:spPr/>
        <p:txBody>
          <a:bodyPr>
            <a:normAutofit fontScale="92500" lnSpcReduction="10000"/>
          </a:bodyPr>
          <a:lstStyle/>
          <a:p>
            <a:r>
              <a:rPr lang="en-GB" dirty="0"/>
              <a:t>metabotropic glutamate (</a:t>
            </a:r>
            <a:r>
              <a:rPr lang="en-GB" dirty="0" err="1"/>
              <a:t>mGlu</a:t>
            </a:r>
            <a:r>
              <a:rPr lang="en-GB" dirty="0"/>
              <a:t>) receptors are established modulators of inflammatory and neuropathic pain circuits in the spinal cord and brainstem</a:t>
            </a:r>
          </a:p>
          <a:p>
            <a:r>
              <a:rPr lang="en-GB" b="1" dirty="0"/>
              <a:t>ADX10059</a:t>
            </a:r>
            <a:r>
              <a:rPr lang="en-GB" dirty="0"/>
              <a:t> is a potent and selective negative allosteric modulator of the mGlu</a:t>
            </a:r>
            <a:r>
              <a:rPr lang="en-GB" baseline="-25000" dirty="0"/>
              <a:t>5</a:t>
            </a:r>
            <a:r>
              <a:rPr lang="en-GB" dirty="0"/>
              <a:t> receptor that does not have significant activity or binding affinity to other </a:t>
            </a:r>
            <a:r>
              <a:rPr lang="en-GB" dirty="0" err="1"/>
              <a:t>mGlu</a:t>
            </a:r>
            <a:r>
              <a:rPr lang="en-GB" dirty="0"/>
              <a:t> receptors, or other central nervous system (CNS) receptors, in particular, serotonin, dopamine, and γ‐aminobutyric acid (GABA) receptors</a:t>
            </a:r>
          </a:p>
          <a:p>
            <a:r>
              <a:rPr lang="en-GB" dirty="0"/>
              <a:t>greater proportion of patients who treated their initial moderate to severe headache pain with ADX10059 375 mg (10/60, 17%) became pain free at 2 h compared to placebo (3/64, 5%)</a:t>
            </a:r>
          </a:p>
          <a:p>
            <a:r>
              <a:rPr lang="en-GB" dirty="0"/>
              <a:t>AE: 48% dizziness, nausea 21%, vertigo, vomiting, blurred vision ≥10%</a:t>
            </a:r>
          </a:p>
        </p:txBody>
      </p:sp>
    </p:spTree>
    <p:extLst>
      <p:ext uri="{BB962C8B-B14F-4D97-AF65-F5344CB8AC3E}">
        <p14:creationId xmlns:p14="http://schemas.microsoft.com/office/powerpoint/2010/main" val="9049406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191C7-843A-4034-A80F-CC6ABED29B3C}"/>
              </a:ext>
            </a:extLst>
          </p:cNvPr>
          <p:cNvSpPr>
            <a:spLocks noGrp="1"/>
          </p:cNvSpPr>
          <p:nvPr>
            <p:ph type="title"/>
          </p:nvPr>
        </p:nvSpPr>
        <p:spPr/>
        <p:txBody>
          <a:bodyPr/>
          <a:lstStyle/>
          <a:p>
            <a:r>
              <a:rPr lang="en-GB" dirty="0"/>
              <a:t>Orexins, PACAP, endocannabinoids</a:t>
            </a:r>
          </a:p>
        </p:txBody>
      </p:sp>
      <p:sp>
        <p:nvSpPr>
          <p:cNvPr id="3" name="Content Placeholder 2">
            <a:extLst>
              <a:ext uri="{FF2B5EF4-FFF2-40B4-BE49-F238E27FC236}">
                <a16:creationId xmlns:a16="http://schemas.microsoft.com/office/drawing/2014/main" id="{F056AABD-9D7B-47A2-82A4-31B7553483EA}"/>
              </a:ext>
            </a:extLst>
          </p:cNvPr>
          <p:cNvSpPr>
            <a:spLocks noGrp="1"/>
          </p:cNvSpPr>
          <p:nvPr>
            <p:ph idx="1"/>
          </p:nvPr>
        </p:nvSpPr>
        <p:spPr/>
        <p:txBody>
          <a:bodyPr/>
          <a:lstStyle/>
          <a:p>
            <a:r>
              <a:rPr lang="en-GB" dirty="0"/>
              <a:t>unfortunately a single clinical trial (of the orexin receptor antagonist </a:t>
            </a:r>
            <a:r>
              <a:rPr lang="en-GB" b="1" dirty="0" err="1"/>
              <a:t>filorexant</a:t>
            </a:r>
            <a:r>
              <a:rPr lang="en-GB" dirty="0"/>
              <a:t>) failed to show any effect in migraine prophylaxis </a:t>
            </a:r>
          </a:p>
          <a:p>
            <a:r>
              <a:rPr lang="en-GB" dirty="0"/>
              <a:t>the PAC1 receptor has been identified as a receptor which binds the PACAP molecule with high affinity</a:t>
            </a:r>
          </a:p>
          <a:p>
            <a:pPr lvl="1"/>
            <a:r>
              <a:rPr lang="en-GB" b="1" dirty="0"/>
              <a:t>AMG 301</a:t>
            </a:r>
            <a:r>
              <a:rPr lang="en-GB" dirty="0"/>
              <a:t>, is a PAC1 receptor selective antagonist is in Phase II studies</a:t>
            </a:r>
          </a:p>
          <a:p>
            <a:pPr lvl="1"/>
            <a:r>
              <a:rPr lang="en-GB" dirty="0"/>
              <a:t>in preclinical studies, AMG 301 has shown responses comparable to those observed with triptans</a:t>
            </a:r>
          </a:p>
          <a:p>
            <a:r>
              <a:rPr lang="en-GB" dirty="0"/>
              <a:t>the endocannabinoid anandamide is metabolised by FAAH (fatty acid amide hydroxylase) – FAAH levels </a:t>
            </a:r>
            <a:r>
              <a:rPr lang="en-GB" b="1" dirty="0"/>
              <a:t>may</a:t>
            </a:r>
            <a:r>
              <a:rPr lang="en-GB" dirty="0"/>
              <a:t> be higher in migraine patients</a:t>
            </a:r>
          </a:p>
          <a:p>
            <a:pPr lvl="1"/>
            <a:r>
              <a:rPr lang="en-GB" dirty="0"/>
              <a:t>early POC studies of FAAH inhibitors for prevention show promise</a:t>
            </a:r>
          </a:p>
        </p:txBody>
      </p:sp>
    </p:spTree>
    <p:extLst>
      <p:ext uri="{BB962C8B-B14F-4D97-AF65-F5344CB8AC3E}">
        <p14:creationId xmlns:p14="http://schemas.microsoft.com/office/powerpoint/2010/main" val="33293710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7E6731C-B538-4A77-9119-228AF6815378}"/>
              </a:ext>
            </a:extLst>
          </p:cNvPr>
          <p:cNvSpPr>
            <a:spLocks noGrp="1"/>
          </p:cNvSpPr>
          <p:nvPr>
            <p:ph type="title"/>
          </p:nvPr>
        </p:nvSpPr>
        <p:spPr>
          <a:xfrm>
            <a:off x="838199" y="4525347"/>
            <a:ext cx="6801321" cy="1737360"/>
          </a:xfrm>
        </p:spPr>
        <p:txBody>
          <a:bodyPr vert="horz" lIns="91440" tIns="45720" rIns="91440" bIns="45720" rtlCol="0" anchor="ctr">
            <a:normAutofit/>
          </a:bodyPr>
          <a:lstStyle/>
          <a:p>
            <a:pPr algn="r"/>
            <a:r>
              <a:rPr lang="en-US" dirty="0"/>
              <a:t>Migraine Treatment</a:t>
            </a:r>
            <a:endParaRPr lang="en-US" kern="1200" dirty="0">
              <a:solidFill>
                <a:schemeClr val="tx1"/>
              </a:solidFill>
              <a:latin typeface="+mj-lt"/>
              <a:ea typeface="+mj-ea"/>
              <a:cs typeface="+mj-cs"/>
            </a:endParaRPr>
          </a:p>
        </p:txBody>
      </p:sp>
      <p:sp>
        <p:nvSpPr>
          <p:cNvPr id="3" name="Text Placeholder 2">
            <a:extLst>
              <a:ext uri="{FF2B5EF4-FFF2-40B4-BE49-F238E27FC236}">
                <a16:creationId xmlns:a16="http://schemas.microsoft.com/office/drawing/2014/main" id="{65096080-E082-4E14-9E60-090B650DBEB9}"/>
              </a:ext>
            </a:extLst>
          </p:cNvPr>
          <p:cNvSpPr>
            <a:spLocks noGrp="1"/>
          </p:cNvSpPr>
          <p:nvPr>
            <p:ph type="body" idx="1"/>
          </p:nvPr>
        </p:nvSpPr>
        <p:spPr>
          <a:xfrm>
            <a:off x="7961258" y="4525347"/>
            <a:ext cx="3258675" cy="1737360"/>
          </a:xfrm>
        </p:spPr>
        <p:txBody>
          <a:bodyPr vert="horz" lIns="91440" tIns="45720" rIns="91440" bIns="45720" rtlCol="0" anchor="ctr">
            <a:normAutofit/>
          </a:bodyPr>
          <a:lstStyle/>
          <a:p>
            <a:endParaRPr lang="en-US" sz="2400" kern="1200" dirty="0">
              <a:solidFill>
                <a:schemeClr val="tx1"/>
              </a:solidFill>
              <a:latin typeface="+mn-lt"/>
              <a:ea typeface="+mn-ea"/>
              <a:cs typeface="+mn-cs"/>
            </a:endParaRPr>
          </a:p>
        </p:txBody>
      </p:sp>
      <p:sp>
        <p:nvSpPr>
          <p:cNvPr id="10" name="Oval 9">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5484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7F5C7-9343-4F24-B854-BB26DF5ACB22}"/>
              </a:ext>
            </a:extLst>
          </p:cNvPr>
          <p:cNvSpPr>
            <a:spLocks noGrp="1"/>
          </p:cNvSpPr>
          <p:nvPr>
            <p:ph type="title"/>
          </p:nvPr>
        </p:nvSpPr>
        <p:spPr/>
        <p:txBody>
          <a:bodyPr/>
          <a:lstStyle/>
          <a:p>
            <a:pPr>
              <a:defRPr/>
            </a:pPr>
            <a:r>
              <a:rPr lang="en-GB" altLang="en-US" dirty="0">
                <a:solidFill>
                  <a:srgbClr val="7B9899"/>
                </a:solidFill>
              </a:rPr>
              <a:t>How well do analgesics work?</a:t>
            </a:r>
            <a:endParaRPr lang="en-GB" dirty="0"/>
          </a:p>
        </p:txBody>
      </p:sp>
      <p:pic>
        <p:nvPicPr>
          <p:cNvPr id="33795" name="Picture 2">
            <a:extLst>
              <a:ext uri="{FF2B5EF4-FFF2-40B4-BE49-F238E27FC236}">
                <a16:creationId xmlns:a16="http://schemas.microsoft.com/office/drawing/2014/main" id="{E9069980-FC61-4D09-A2DD-D9A27110329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6353" y="1704033"/>
            <a:ext cx="9753600" cy="4910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4FDB6-8F3C-4CC7-9593-2FD6EA1184EE}"/>
              </a:ext>
            </a:extLst>
          </p:cNvPr>
          <p:cNvSpPr>
            <a:spLocks noGrp="1"/>
          </p:cNvSpPr>
          <p:nvPr>
            <p:ph type="title"/>
          </p:nvPr>
        </p:nvSpPr>
        <p:spPr/>
        <p:txBody>
          <a:bodyPr/>
          <a:lstStyle/>
          <a:p>
            <a:pPr>
              <a:defRPr/>
            </a:pPr>
            <a:r>
              <a:rPr lang="en-GB" altLang="en-US" dirty="0">
                <a:solidFill>
                  <a:srgbClr val="7B9899"/>
                </a:solidFill>
              </a:rPr>
              <a:t>Preventive treatments 1965-2005</a:t>
            </a:r>
            <a:endParaRPr lang="en-GB" dirty="0"/>
          </a:p>
        </p:txBody>
      </p:sp>
      <p:sp>
        <p:nvSpPr>
          <p:cNvPr id="70659" name="Content Placeholder 2">
            <a:extLst>
              <a:ext uri="{FF2B5EF4-FFF2-40B4-BE49-F238E27FC236}">
                <a16:creationId xmlns:a16="http://schemas.microsoft.com/office/drawing/2014/main" id="{2A072D95-F3AC-4D27-A45D-27F854668059}"/>
              </a:ext>
            </a:extLst>
          </p:cNvPr>
          <p:cNvSpPr>
            <a:spLocks noGrp="1"/>
          </p:cNvSpPr>
          <p:nvPr>
            <p:ph idx="1"/>
          </p:nvPr>
        </p:nvSpPr>
        <p:spPr>
          <a:xfrm>
            <a:off x="838200" y="1825625"/>
            <a:ext cx="10515600" cy="4667250"/>
          </a:xfrm>
        </p:spPr>
        <p:txBody>
          <a:bodyPr>
            <a:normAutofit/>
          </a:bodyPr>
          <a:lstStyle/>
          <a:p>
            <a:r>
              <a:rPr lang="en-GB" altLang="en-US" dirty="0"/>
              <a:t>tricyclic antidepressants (amitriptyline (1969))</a:t>
            </a:r>
          </a:p>
          <a:p>
            <a:r>
              <a:rPr lang="en-GB" altLang="en-US" dirty="0"/>
              <a:t>anti-hypertensives (beta-blockers e.g. propranolol or atenolol (1970s)/candesartan (2003)/lisinopril (2001)/</a:t>
            </a:r>
            <a:r>
              <a:rPr lang="en-GB" altLang="en-US" dirty="0">
                <a:solidFill>
                  <a:schemeClr val="tx1">
                    <a:lumMod val="50000"/>
                    <a:lumOff val="50000"/>
                  </a:schemeClr>
                </a:solidFill>
              </a:rPr>
              <a:t>clonidine (1969)</a:t>
            </a:r>
            <a:r>
              <a:rPr lang="en-GB" altLang="en-US" dirty="0"/>
              <a:t>)</a:t>
            </a:r>
          </a:p>
          <a:p>
            <a:r>
              <a:rPr lang="en-GB" altLang="en-US" dirty="0"/>
              <a:t>serotonin antagonists (</a:t>
            </a:r>
            <a:r>
              <a:rPr lang="en-GB" altLang="en-US" dirty="0" err="1">
                <a:solidFill>
                  <a:schemeClr val="tx1">
                    <a:lumMod val="50000"/>
                    <a:lumOff val="50000"/>
                  </a:schemeClr>
                </a:solidFill>
              </a:rPr>
              <a:t>methysergide</a:t>
            </a:r>
            <a:r>
              <a:rPr lang="en-GB" altLang="en-US" dirty="0">
                <a:solidFill>
                  <a:schemeClr val="tx1">
                    <a:lumMod val="50000"/>
                    <a:lumOff val="50000"/>
                  </a:schemeClr>
                </a:solidFill>
              </a:rPr>
              <a:t> (1964)</a:t>
            </a:r>
            <a:r>
              <a:rPr lang="en-GB" altLang="en-US" dirty="0"/>
              <a:t>/</a:t>
            </a:r>
            <a:r>
              <a:rPr lang="en-GB" altLang="en-US" dirty="0">
                <a:solidFill>
                  <a:schemeClr val="tx1">
                    <a:lumMod val="50000"/>
                    <a:lumOff val="50000"/>
                  </a:schemeClr>
                </a:solidFill>
              </a:rPr>
              <a:t>cyproheptadine (1963)</a:t>
            </a:r>
            <a:r>
              <a:rPr lang="en-GB" altLang="en-US" dirty="0"/>
              <a:t>/pizotifen (1967-71))</a:t>
            </a:r>
          </a:p>
          <a:p>
            <a:r>
              <a:rPr lang="en-GB" altLang="en-US" dirty="0"/>
              <a:t>calcium channel blockers (flunarizine (1981-84)/</a:t>
            </a:r>
            <a:r>
              <a:rPr lang="en-GB" altLang="en-US" dirty="0">
                <a:solidFill>
                  <a:schemeClr val="tx1">
                    <a:lumMod val="50000"/>
                    <a:lumOff val="50000"/>
                  </a:schemeClr>
                </a:solidFill>
              </a:rPr>
              <a:t>verapamil</a:t>
            </a:r>
            <a:r>
              <a:rPr lang="en-GB" altLang="en-US" dirty="0"/>
              <a:t>)</a:t>
            </a:r>
          </a:p>
          <a:p>
            <a:r>
              <a:rPr lang="en-GB" altLang="en-US" dirty="0"/>
              <a:t>anticonvulsants (topiramate (2001)/sodium valproate (1992)/</a:t>
            </a:r>
            <a:r>
              <a:rPr lang="en-GB" altLang="en-US" dirty="0">
                <a:solidFill>
                  <a:schemeClr val="tx1">
                    <a:lumMod val="50000"/>
                    <a:lumOff val="50000"/>
                  </a:schemeClr>
                </a:solidFill>
              </a:rPr>
              <a:t>gabapentin</a:t>
            </a:r>
            <a:r>
              <a:rPr lang="en-GB" altLang="en-US" dirty="0"/>
              <a:t>)</a:t>
            </a:r>
          </a:p>
          <a:p>
            <a:pPr lvl="1"/>
            <a:r>
              <a:rPr lang="en-GB" altLang="en-US" dirty="0"/>
              <a:t>specific mechanisms of action remain largely unknown</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5323312D-6919-4FB0-938D-A77C8DA279E1}"/>
              </a:ext>
            </a:extLst>
          </p:cNvPr>
          <p:cNvSpPr>
            <a:spLocks noGrp="1"/>
          </p:cNvSpPr>
          <p:nvPr>
            <p:ph type="title"/>
          </p:nvPr>
        </p:nvSpPr>
        <p:spPr/>
        <p:txBody>
          <a:bodyPr/>
          <a:lstStyle/>
          <a:p>
            <a:pPr eaLnBrk="1" hangingPunct="1"/>
            <a:r>
              <a:rPr lang="en-GB" altLang="en-US" dirty="0">
                <a:solidFill>
                  <a:srgbClr val="7B9899"/>
                </a:solidFill>
              </a:rPr>
              <a:t>Amitriptyline</a:t>
            </a:r>
            <a:endParaRPr lang="en-GB" altLang="en-US" dirty="0">
              <a:ln>
                <a:noFill/>
              </a:ln>
            </a:endParaRPr>
          </a:p>
        </p:txBody>
      </p:sp>
      <p:sp>
        <p:nvSpPr>
          <p:cNvPr id="3" name="Content Placeholder 2">
            <a:extLst>
              <a:ext uri="{FF2B5EF4-FFF2-40B4-BE49-F238E27FC236}">
                <a16:creationId xmlns:a16="http://schemas.microsoft.com/office/drawing/2014/main" id="{5B2995D6-DF3B-4C39-9496-748A79B0654B}"/>
              </a:ext>
            </a:extLst>
          </p:cNvPr>
          <p:cNvSpPr>
            <a:spLocks noGrp="1"/>
          </p:cNvSpPr>
          <p:nvPr>
            <p:ph idx="1"/>
          </p:nvPr>
        </p:nvSpPr>
        <p:spPr>
          <a:xfrm>
            <a:off x="838200" y="1825625"/>
            <a:ext cx="6515911" cy="4351338"/>
          </a:xfrm>
        </p:spPr>
        <p:txBody>
          <a:bodyPr rtlCol="0">
            <a:normAutofit/>
          </a:bodyPr>
          <a:lstStyle/>
          <a:p>
            <a:pPr eaLnBrk="1" fontAlgn="auto" hangingPunct="1">
              <a:buFont typeface="Arial"/>
              <a:buChar char="•"/>
              <a:defRPr/>
            </a:pPr>
            <a:r>
              <a:rPr lang="en-GB" dirty="0">
                <a:solidFill>
                  <a:schemeClr val="tx1">
                    <a:lumMod val="85000"/>
                    <a:lumOff val="15000"/>
                  </a:schemeClr>
                </a:solidFill>
              </a:rPr>
              <a:t>1979 small DBRCT AMI 25 mg: responders 55% vs 34% placebo</a:t>
            </a:r>
          </a:p>
          <a:p>
            <a:pPr eaLnBrk="1" fontAlgn="auto" hangingPunct="1">
              <a:buFont typeface="Arial"/>
              <a:buChar char="•"/>
              <a:defRPr/>
            </a:pPr>
            <a:r>
              <a:rPr lang="en-GB" dirty="0">
                <a:solidFill>
                  <a:schemeClr val="tx1">
                    <a:lumMod val="85000"/>
                    <a:lumOff val="15000"/>
                  </a:schemeClr>
                </a:solidFill>
              </a:rPr>
              <a:t>since then a number of comparison/non-inferiority trials </a:t>
            </a:r>
            <a:r>
              <a:rPr lang="en-GB" dirty="0" err="1">
                <a:solidFill>
                  <a:schemeClr val="tx1">
                    <a:lumMod val="85000"/>
                    <a:lumOff val="15000"/>
                  </a:schemeClr>
                </a:solidFill>
              </a:rPr>
              <a:t>incl</a:t>
            </a:r>
            <a:r>
              <a:rPr lang="en-GB" dirty="0">
                <a:solidFill>
                  <a:schemeClr val="tx1">
                    <a:lumMod val="85000"/>
                    <a:lumOff val="15000"/>
                  </a:schemeClr>
                </a:solidFill>
              </a:rPr>
              <a:t> propranolol and </a:t>
            </a:r>
            <a:r>
              <a:rPr lang="en-GB" dirty="0" err="1">
                <a:solidFill>
                  <a:schemeClr val="tx1">
                    <a:lumMod val="85000"/>
                    <a:lumOff val="15000"/>
                  </a:schemeClr>
                </a:solidFill>
              </a:rPr>
              <a:t>topiramate</a:t>
            </a:r>
            <a:endParaRPr lang="en-GB" dirty="0">
              <a:solidFill>
                <a:schemeClr val="tx1">
                  <a:lumMod val="85000"/>
                  <a:lumOff val="15000"/>
                </a:schemeClr>
              </a:solidFill>
            </a:endParaRPr>
          </a:p>
          <a:p>
            <a:pPr eaLnBrk="1" fontAlgn="auto" hangingPunct="1">
              <a:buFont typeface="Arial"/>
              <a:buChar char="•"/>
              <a:defRPr/>
            </a:pPr>
            <a:r>
              <a:rPr lang="en-GB" dirty="0">
                <a:solidFill>
                  <a:schemeClr val="tx1">
                    <a:lumMod val="85000"/>
                    <a:lumOff val="15000"/>
                  </a:schemeClr>
                </a:solidFill>
              </a:rPr>
              <a:t>traditional first line Rx at 10-25 mg, rising to 75-150 mg</a:t>
            </a:r>
          </a:p>
          <a:p>
            <a:pPr eaLnBrk="1" fontAlgn="auto" hangingPunct="1">
              <a:buFont typeface="Arial"/>
              <a:buChar char="•"/>
              <a:defRPr/>
            </a:pPr>
            <a:r>
              <a:rPr lang="en-GB" dirty="0">
                <a:solidFill>
                  <a:schemeClr val="tx1">
                    <a:lumMod val="85000"/>
                    <a:lumOff val="15000"/>
                  </a:schemeClr>
                </a:solidFill>
              </a:rPr>
              <a:t>SE: fatigue, dry eyes, dry mouth, constipation</a:t>
            </a:r>
          </a:p>
          <a:p>
            <a:pPr lvl="1" eaLnBrk="1" fontAlgn="auto" hangingPunct="1">
              <a:buFont typeface="Arial"/>
              <a:buChar char="•"/>
              <a:defRPr/>
            </a:pPr>
            <a:r>
              <a:rPr lang="en-GB" dirty="0">
                <a:solidFill>
                  <a:schemeClr val="tx1">
                    <a:lumMod val="85000"/>
                    <a:lumOff val="15000"/>
                  </a:schemeClr>
                </a:solidFill>
              </a:rPr>
              <a:t>other </a:t>
            </a:r>
            <a:r>
              <a:rPr lang="en-GB" dirty="0" err="1">
                <a:solidFill>
                  <a:schemeClr val="tx1">
                    <a:lumMod val="85000"/>
                    <a:lumOff val="15000"/>
                  </a:schemeClr>
                </a:solidFill>
              </a:rPr>
              <a:t>tricyclics</a:t>
            </a:r>
            <a:r>
              <a:rPr lang="en-GB" dirty="0">
                <a:solidFill>
                  <a:schemeClr val="tx1">
                    <a:lumMod val="85000"/>
                    <a:lumOff val="15000"/>
                  </a:schemeClr>
                </a:solidFill>
              </a:rPr>
              <a:t> may be better tolerated</a:t>
            </a:r>
          </a:p>
        </p:txBody>
      </p:sp>
      <p:pic>
        <p:nvPicPr>
          <p:cNvPr id="45060" name="Picture 3">
            <a:extLst>
              <a:ext uri="{FF2B5EF4-FFF2-40B4-BE49-F238E27FC236}">
                <a16:creationId xmlns:a16="http://schemas.microsoft.com/office/drawing/2014/main" id="{374B2610-9B44-4F5E-B5A8-3EF933E32B1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9427" y="1825625"/>
            <a:ext cx="3763962"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2FD7EB4B-EB56-4DAF-B696-FD11985B71B3}"/>
              </a:ext>
            </a:extLst>
          </p:cNvPr>
          <p:cNvSpPr>
            <a:spLocks noGrp="1"/>
          </p:cNvSpPr>
          <p:nvPr>
            <p:ph type="title"/>
          </p:nvPr>
        </p:nvSpPr>
        <p:spPr/>
        <p:txBody>
          <a:bodyPr/>
          <a:lstStyle/>
          <a:p>
            <a:pPr eaLnBrk="1" hangingPunct="1"/>
            <a:r>
              <a:rPr lang="el-GR" altLang="en-US" dirty="0">
                <a:solidFill>
                  <a:srgbClr val="7B9899"/>
                </a:solidFill>
              </a:rPr>
              <a:t>β</a:t>
            </a:r>
            <a:r>
              <a:rPr lang="en-GB" altLang="en-US" dirty="0">
                <a:solidFill>
                  <a:srgbClr val="7B9899"/>
                </a:solidFill>
              </a:rPr>
              <a:t>-blockers</a:t>
            </a:r>
            <a:endParaRPr lang="en-GB" altLang="en-US" dirty="0">
              <a:ln>
                <a:noFill/>
              </a:ln>
            </a:endParaRPr>
          </a:p>
        </p:txBody>
      </p:sp>
      <p:sp>
        <p:nvSpPr>
          <p:cNvPr id="36867" name="Content Placeholder 2">
            <a:extLst>
              <a:ext uri="{FF2B5EF4-FFF2-40B4-BE49-F238E27FC236}">
                <a16:creationId xmlns:a16="http://schemas.microsoft.com/office/drawing/2014/main" id="{5C67E099-6429-4915-B2A2-52FF83D8E5C2}"/>
              </a:ext>
            </a:extLst>
          </p:cNvPr>
          <p:cNvSpPr>
            <a:spLocks noGrp="1"/>
          </p:cNvSpPr>
          <p:nvPr>
            <p:ph idx="1"/>
          </p:nvPr>
        </p:nvSpPr>
        <p:spPr>
          <a:xfrm>
            <a:off x="838200" y="1825625"/>
            <a:ext cx="5549630" cy="4351338"/>
          </a:xfrm>
        </p:spPr>
        <p:txBody>
          <a:bodyPr/>
          <a:lstStyle/>
          <a:p>
            <a:pPr eaLnBrk="1" hangingPunct="1"/>
            <a:r>
              <a:rPr lang="en-GB" altLang="en-US" dirty="0"/>
              <a:t>all without partial agonist properties work for migraine</a:t>
            </a:r>
          </a:p>
          <a:p>
            <a:pPr eaLnBrk="1" hangingPunct="1"/>
            <a:r>
              <a:rPr lang="en-GB" altLang="en-US" dirty="0"/>
              <a:t>overall responder rate: 53% compared with 31% with placebo</a:t>
            </a:r>
          </a:p>
          <a:p>
            <a:pPr eaLnBrk="1" hangingPunct="1"/>
            <a:r>
              <a:rPr lang="en-GB" altLang="en-US" dirty="0"/>
              <a:t>SE in 10-15%</a:t>
            </a:r>
          </a:p>
          <a:p>
            <a:pPr lvl="1" eaLnBrk="1" hangingPunct="1"/>
            <a:r>
              <a:rPr lang="en-GB" altLang="en-US" dirty="0"/>
              <a:t>Fatigue (decreased exercise tolerance); dizziness; insomnia; depression; decreased libido</a:t>
            </a:r>
          </a:p>
          <a:p>
            <a:pPr eaLnBrk="1" hangingPunct="1"/>
            <a:r>
              <a:rPr lang="en-GB" altLang="en-US" dirty="0"/>
              <a:t>CI: asthma, COPD, Raynaud’s, PVD</a:t>
            </a:r>
          </a:p>
        </p:txBody>
      </p:sp>
      <p:pic>
        <p:nvPicPr>
          <p:cNvPr id="36868" name="Picture 3">
            <a:extLst>
              <a:ext uri="{FF2B5EF4-FFF2-40B4-BE49-F238E27FC236}">
                <a16:creationId xmlns:a16="http://schemas.microsoft.com/office/drawing/2014/main" id="{9DD7CF2F-BA71-4910-B803-19CD34D877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71701" y="1766279"/>
            <a:ext cx="4041828"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8798F952-F298-4DAD-8601-B34D4D19CD4C}"/>
              </a:ext>
            </a:extLst>
          </p:cNvPr>
          <p:cNvSpPr>
            <a:spLocks noGrp="1"/>
          </p:cNvSpPr>
          <p:nvPr>
            <p:ph type="title"/>
          </p:nvPr>
        </p:nvSpPr>
        <p:spPr/>
        <p:txBody>
          <a:bodyPr/>
          <a:lstStyle/>
          <a:p>
            <a:pPr eaLnBrk="1" hangingPunct="1"/>
            <a:r>
              <a:rPr lang="en-GB" altLang="en-US" dirty="0">
                <a:solidFill>
                  <a:srgbClr val="7B9899"/>
                </a:solidFill>
              </a:rPr>
              <a:t>Candesartan</a:t>
            </a:r>
            <a:endParaRPr lang="en-GB" altLang="en-US" dirty="0">
              <a:ln>
                <a:noFill/>
              </a:ln>
            </a:endParaRPr>
          </a:p>
        </p:txBody>
      </p:sp>
      <p:sp>
        <p:nvSpPr>
          <p:cNvPr id="37891" name="Content Placeholder 2">
            <a:extLst>
              <a:ext uri="{FF2B5EF4-FFF2-40B4-BE49-F238E27FC236}">
                <a16:creationId xmlns:a16="http://schemas.microsoft.com/office/drawing/2014/main" id="{77A52E5A-F022-45BA-9845-75355F0CB772}"/>
              </a:ext>
            </a:extLst>
          </p:cNvPr>
          <p:cNvSpPr>
            <a:spLocks noGrp="1"/>
          </p:cNvSpPr>
          <p:nvPr>
            <p:ph idx="1"/>
          </p:nvPr>
        </p:nvSpPr>
        <p:spPr/>
        <p:txBody>
          <a:bodyPr>
            <a:normAutofit/>
          </a:bodyPr>
          <a:lstStyle/>
          <a:p>
            <a:pPr eaLnBrk="1" hangingPunct="1"/>
            <a:r>
              <a:rPr lang="en-GB" altLang="en-US" dirty="0"/>
              <a:t>2003 Norwegian DBPC crossover trial (n=57) with candesartan 16 mg</a:t>
            </a:r>
          </a:p>
          <a:p>
            <a:pPr lvl="1" eaLnBrk="1" hangingPunct="1"/>
            <a:r>
              <a:rPr lang="en-GB" altLang="en-US" dirty="0"/>
              <a:t>over 12/52, the mean number of HA days 18.5 with placebo vs 13.6 with candesartan </a:t>
            </a:r>
          </a:p>
          <a:p>
            <a:pPr lvl="1" eaLnBrk="1" hangingPunct="1"/>
            <a:r>
              <a:rPr lang="en-GB" altLang="en-US" dirty="0"/>
              <a:t>candesartan responders (reduction of &gt; or =50% compared with placebo) was 23 (40.4%) for days with migraine</a:t>
            </a:r>
          </a:p>
          <a:p>
            <a:pPr eaLnBrk="1" hangingPunct="1"/>
            <a:r>
              <a:rPr lang="en-GB" altLang="en-US" dirty="0"/>
              <a:t>in a 2013 trial by same group candesartan was non-inferior to propranolol</a:t>
            </a:r>
          </a:p>
          <a:p>
            <a:pPr lvl="1" eaLnBrk="1" hangingPunct="1"/>
            <a:r>
              <a:rPr lang="en-GB" altLang="en-US" dirty="0"/>
              <a:t>the proportion of responders was significantly higher on candesartan (43%) and propranolol (40%) than on placebo (23%)</a:t>
            </a:r>
          </a:p>
          <a:p>
            <a:pPr eaLnBrk="1" hangingPunct="1"/>
            <a:r>
              <a:rPr lang="en-GB" altLang="en-US" dirty="0"/>
              <a:t>generally well tolerated at 4-16 mg, dizziness being most common SE</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4A4E8A21-F5C6-4D68-9D0F-14D870D9FF18}"/>
              </a:ext>
            </a:extLst>
          </p:cNvPr>
          <p:cNvSpPr>
            <a:spLocks noGrp="1"/>
          </p:cNvSpPr>
          <p:nvPr>
            <p:ph type="title"/>
          </p:nvPr>
        </p:nvSpPr>
        <p:spPr/>
        <p:txBody>
          <a:bodyPr/>
          <a:lstStyle/>
          <a:p>
            <a:pPr eaLnBrk="1" hangingPunct="1"/>
            <a:r>
              <a:rPr lang="en-GB" altLang="en-US" dirty="0">
                <a:solidFill>
                  <a:srgbClr val="7B9899"/>
                </a:solidFill>
              </a:rPr>
              <a:t>Anticonvulsants</a:t>
            </a:r>
            <a:endParaRPr lang="en-GB" altLang="en-US" dirty="0">
              <a:ln>
                <a:noFill/>
              </a:ln>
            </a:endParaRPr>
          </a:p>
        </p:txBody>
      </p:sp>
      <p:sp>
        <p:nvSpPr>
          <p:cNvPr id="3" name="Content Placeholder 2">
            <a:extLst>
              <a:ext uri="{FF2B5EF4-FFF2-40B4-BE49-F238E27FC236}">
                <a16:creationId xmlns:a16="http://schemas.microsoft.com/office/drawing/2014/main" id="{1C47C4BF-94CE-47CD-9F96-4ED060C5A1FA}"/>
              </a:ext>
            </a:extLst>
          </p:cNvPr>
          <p:cNvSpPr>
            <a:spLocks noGrp="1"/>
          </p:cNvSpPr>
          <p:nvPr>
            <p:ph idx="1"/>
          </p:nvPr>
        </p:nvSpPr>
        <p:spPr>
          <a:xfrm>
            <a:off x="838200" y="1825625"/>
            <a:ext cx="6036013" cy="4351338"/>
          </a:xfrm>
        </p:spPr>
        <p:txBody>
          <a:bodyPr rtlCol="0">
            <a:normAutofit/>
          </a:bodyPr>
          <a:lstStyle/>
          <a:p>
            <a:pPr eaLnBrk="1" fontAlgn="auto" hangingPunct="1">
              <a:buFont typeface="Arial"/>
              <a:buChar char="•"/>
              <a:defRPr/>
            </a:pPr>
            <a:r>
              <a:rPr lang="en-GB" dirty="0">
                <a:solidFill>
                  <a:schemeClr val="tx1">
                    <a:lumMod val="85000"/>
                    <a:lumOff val="15000"/>
                  </a:schemeClr>
                </a:solidFill>
              </a:rPr>
              <a:t>Negative trials exist for LAMOTRIGINE, OXCARBAZEPINE, VIGABATRIN</a:t>
            </a:r>
          </a:p>
          <a:p>
            <a:pPr eaLnBrk="1" fontAlgn="auto" hangingPunct="1">
              <a:buFont typeface="Arial"/>
              <a:buChar char="•"/>
              <a:defRPr/>
            </a:pPr>
            <a:r>
              <a:rPr lang="en-GB" dirty="0">
                <a:solidFill>
                  <a:schemeClr val="tx1">
                    <a:lumMod val="85000"/>
                    <a:lumOff val="15000"/>
                  </a:schemeClr>
                </a:solidFill>
              </a:rPr>
              <a:t>Very poor quality studies exist for CARBAMAZEPINE, CLONAZEPAM</a:t>
            </a:r>
          </a:p>
          <a:p>
            <a:pPr eaLnBrk="1" fontAlgn="auto" hangingPunct="1">
              <a:buFont typeface="Arial"/>
              <a:buChar char="•"/>
              <a:defRPr/>
            </a:pPr>
            <a:r>
              <a:rPr lang="en-GB" dirty="0">
                <a:solidFill>
                  <a:schemeClr val="tx1">
                    <a:lumMod val="85000"/>
                    <a:lumOff val="15000"/>
                  </a:schemeClr>
                </a:solidFill>
              </a:rPr>
              <a:t>Open label trials show promise for PREGABALIN, TIAGABINE</a:t>
            </a:r>
          </a:p>
          <a:p>
            <a:pPr eaLnBrk="1" fontAlgn="auto" hangingPunct="1">
              <a:buFont typeface="Arial"/>
              <a:buChar char="•"/>
              <a:defRPr/>
            </a:pPr>
            <a:r>
              <a:rPr lang="en-GB" dirty="0">
                <a:solidFill>
                  <a:schemeClr val="tx1">
                    <a:lumMod val="85000"/>
                    <a:lumOff val="15000"/>
                  </a:schemeClr>
                </a:solidFill>
              </a:rPr>
              <a:t>Small RCT/non-inferiority trials support use of ZONISAMIDE, LEVETIRACETAM</a:t>
            </a:r>
          </a:p>
        </p:txBody>
      </p:sp>
      <p:pic>
        <p:nvPicPr>
          <p:cNvPr id="38916" name="Picture 4">
            <a:extLst>
              <a:ext uri="{FF2B5EF4-FFF2-40B4-BE49-F238E27FC236}">
                <a16:creationId xmlns:a16="http://schemas.microsoft.com/office/drawing/2014/main" id="{CEE89E38-0241-49A7-9CBB-0798BBAB1C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91780" y="2023353"/>
            <a:ext cx="4787639" cy="3793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2DD63A18-F8B6-4C50-9432-955DAFC2B852}"/>
              </a:ext>
            </a:extLst>
          </p:cNvPr>
          <p:cNvSpPr>
            <a:spLocks noGrp="1"/>
          </p:cNvSpPr>
          <p:nvPr>
            <p:ph type="title"/>
          </p:nvPr>
        </p:nvSpPr>
        <p:spPr/>
        <p:txBody>
          <a:bodyPr/>
          <a:lstStyle/>
          <a:p>
            <a:pPr eaLnBrk="1" hangingPunct="1"/>
            <a:r>
              <a:rPr lang="en-GB" altLang="en-US" dirty="0">
                <a:solidFill>
                  <a:srgbClr val="7B9899"/>
                </a:solidFill>
              </a:rPr>
              <a:t>Topiramate</a:t>
            </a:r>
            <a:endParaRPr lang="en-GB" altLang="en-US" dirty="0">
              <a:ln>
                <a:noFill/>
              </a:ln>
            </a:endParaRPr>
          </a:p>
        </p:txBody>
      </p:sp>
      <p:sp>
        <p:nvSpPr>
          <p:cNvPr id="39939" name="Content Placeholder 2">
            <a:extLst>
              <a:ext uri="{FF2B5EF4-FFF2-40B4-BE49-F238E27FC236}">
                <a16:creationId xmlns:a16="http://schemas.microsoft.com/office/drawing/2014/main" id="{0D708673-9DC9-4478-A31F-6AB7A6930E21}"/>
              </a:ext>
            </a:extLst>
          </p:cNvPr>
          <p:cNvSpPr>
            <a:spLocks noGrp="1"/>
          </p:cNvSpPr>
          <p:nvPr>
            <p:ph idx="1"/>
          </p:nvPr>
        </p:nvSpPr>
        <p:spPr/>
        <p:txBody>
          <a:bodyPr/>
          <a:lstStyle/>
          <a:p>
            <a:pPr eaLnBrk="1" hangingPunct="1"/>
            <a:r>
              <a:rPr lang="en-GB" altLang="en-US"/>
              <a:t>landmark trials</a:t>
            </a:r>
          </a:p>
          <a:p>
            <a:pPr lvl="1" eaLnBrk="1" hangingPunct="1"/>
            <a:r>
              <a:rPr lang="en-GB" altLang="en-US"/>
              <a:t>MIGR-001: Silberstein </a:t>
            </a:r>
            <a:r>
              <a:rPr lang="en-GB" altLang="en-US" i="1"/>
              <a:t>et al</a:t>
            </a:r>
            <a:r>
              <a:rPr lang="en-GB" altLang="en-US"/>
              <a:t>, 2004: at 100 mg daily 54% responder vs 23% placebo</a:t>
            </a:r>
          </a:p>
          <a:p>
            <a:pPr lvl="1" eaLnBrk="1" hangingPunct="1"/>
            <a:r>
              <a:rPr lang="en-GB" altLang="en-US"/>
              <a:t>MIGR-002: Brandes </a:t>
            </a:r>
            <a:r>
              <a:rPr lang="en-GB" altLang="en-US" i="1"/>
              <a:t>et al</a:t>
            </a:r>
            <a:r>
              <a:rPr lang="en-GB" altLang="en-US"/>
              <a:t>, 2004: 49% vs 23%</a:t>
            </a:r>
          </a:p>
          <a:p>
            <a:pPr lvl="1" eaLnBrk="1" hangingPunct="1"/>
            <a:r>
              <a:rPr lang="en-GB" altLang="en-US"/>
              <a:t>Diener </a:t>
            </a:r>
            <a:r>
              <a:rPr lang="en-GB" altLang="en-US" i="1"/>
              <a:t>et al</a:t>
            </a:r>
            <a:r>
              <a:rPr lang="en-GB" altLang="en-US"/>
              <a:t>, 2004: 37% vs 23% vs 43% propranolol 160 mg</a:t>
            </a:r>
          </a:p>
          <a:p>
            <a:pPr eaLnBrk="1" hangingPunct="1"/>
            <a:r>
              <a:rPr lang="en-GB" altLang="en-US"/>
              <a:t>usual regime starts at 12.5-25 mg </a:t>
            </a:r>
            <a:r>
              <a:rPr lang="en-GB" altLang="en-US" i="1"/>
              <a:t>nocte</a:t>
            </a:r>
            <a:r>
              <a:rPr lang="en-GB" altLang="en-US"/>
              <a:t>, increasing in 25 mg steps to 50 mg bd</a:t>
            </a:r>
          </a:p>
          <a:p>
            <a:pPr eaLnBrk="1" hangingPunct="1"/>
            <a:r>
              <a:rPr lang="en-GB" altLang="en-US"/>
              <a:t>higher doses can be used if benefit modest and drug well-tolerated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312C0-2436-48C6-B183-EA25356B1FC7}"/>
              </a:ext>
            </a:extLst>
          </p:cNvPr>
          <p:cNvSpPr>
            <a:spLocks noGrp="1"/>
          </p:cNvSpPr>
          <p:nvPr>
            <p:ph type="title"/>
          </p:nvPr>
        </p:nvSpPr>
        <p:spPr>
          <a:xfrm>
            <a:off x="648929" y="629266"/>
            <a:ext cx="5127031" cy="1676603"/>
          </a:xfrm>
        </p:spPr>
        <p:txBody>
          <a:bodyPr>
            <a:normAutofit/>
          </a:bodyPr>
          <a:lstStyle/>
          <a:p>
            <a:r>
              <a:rPr lang="en-GB" dirty="0"/>
              <a:t>Neural vs vascular</a:t>
            </a:r>
            <a:br>
              <a:rPr lang="en-GB" dirty="0"/>
            </a:br>
            <a:endParaRPr lang="en-GB" dirty="0"/>
          </a:p>
        </p:txBody>
      </p:sp>
      <p:sp>
        <p:nvSpPr>
          <p:cNvPr id="3" name="Content Placeholder 2">
            <a:extLst>
              <a:ext uri="{FF2B5EF4-FFF2-40B4-BE49-F238E27FC236}">
                <a16:creationId xmlns:a16="http://schemas.microsoft.com/office/drawing/2014/main" id="{7BED1ECE-C8FC-47BE-8899-C892C36187F1}"/>
              </a:ext>
            </a:extLst>
          </p:cNvPr>
          <p:cNvSpPr>
            <a:spLocks noGrp="1"/>
          </p:cNvSpPr>
          <p:nvPr>
            <p:ph idx="1"/>
          </p:nvPr>
        </p:nvSpPr>
        <p:spPr>
          <a:xfrm>
            <a:off x="648930" y="2438400"/>
            <a:ext cx="6190535" cy="4098324"/>
          </a:xfrm>
        </p:spPr>
        <p:txBody>
          <a:bodyPr>
            <a:normAutofit/>
          </a:bodyPr>
          <a:lstStyle/>
          <a:p>
            <a:r>
              <a:rPr lang="en-GB" altLang="en-US" sz="2400" dirty="0" err="1"/>
              <a:t>Liveing</a:t>
            </a:r>
            <a:r>
              <a:rPr lang="en-GB" altLang="en-US" sz="2400" dirty="0"/>
              <a:t> initially faired better, John </a:t>
            </a:r>
            <a:r>
              <a:rPr lang="en-GB" altLang="en-US" sz="2400" dirty="0" err="1"/>
              <a:t>Hughlings</a:t>
            </a:r>
            <a:r>
              <a:rPr lang="en-GB" altLang="en-US" sz="2400" dirty="0"/>
              <a:t> Jackson supporting the analogy of migraine with epilepsy</a:t>
            </a:r>
          </a:p>
          <a:p>
            <a:r>
              <a:rPr lang="en-GB" altLang="en-US" sz="2400" dirty="0"/>
              <a:t>it was Gowers who, while an admirer of </a:t>
            </a:r>
            <a:r>
              <a:rPr lang="en-GB" altLang="en-US" sz="2400" dirty="0" err="1"/>
              <a:t>Liveing’s</a:t>
            </a:r>
            <a:r>
              <a:rPr lang="en-GB" altLang="en-US" sz="2400" dirty="0"/>
              <a:t> clinical descriptions (as Oliver Sacks was), demolished the link between epilepsy and migraine in his 1906 lectures on </a:t>
            </a:r>
            <a:r>
              <a:rPr lang="en-GB" altLang="en-US" sz="2400" i="1" dirty="0"/>
              <a:t>The Borderland of Epilepsy</a:t>
            </a:r>
          </a:p>
          <a:p>
            <a:r>
              <a:rPr lang="en-GB" altLang="en-US" sz="2400" dirty="0"/>
              <a:t>by the 1920s, therefore, prevailing theories of migraine completely failed to explain the observed phenomena</a:t>
            </a:r>
          </a:p>
        </p:txBody>
      </p:sp>
      <p:pic>
        <p:nvPicPr>
          <p:cNvPr id="5" name="Picture 4" descr="A statue of a person&#10;&#10;Description automatically generated">
            <a:extLst>
              <a:ext uri="{FF2B5EF4-FFF2-40B4-BE49-F238E27FC236}">
                <a16:creationId xmlns:a16="http://schemas.microsoft.com/office/drawing/2014/main" id="{BB420F71-FDB3-4ED9-A9D9-1EF20A439020}"/>
              </a:ext>
            </a:extLst>
          </p:cNvPr>
          <p:cNvPicPr>
            <a:picLocks noChangeAspect="1"/>
          </p:cNvPicPr>
          <p:nvPr/>
        </p:nvPicPr>
        <p:blipFill rotWithShape="1">
          <a:blip r:embed="rId2">
            <a:extLst>
              <a:ext uri="{28A0092B-C50C-407E-A947-70E740481C1C}">
                <a14:useLocalDpi xmlns:a14="http://schemas.microsoft.com/office/drawing/2010/main" val="0"/>
              </a:ext>
            </a:extLst>
          </a:blip>
          <a:srcRect l="9539" r="7427" b="5584"/>
          <a:stretch/>
        </p:blipFill>
        <p:spPr>
          <a:xfrm>
            <a:off x="7097068" y="10"/>
            <a:ext cx="5066270" cy="6857990"/>
          </a:xfrm>
          <a:prstGeom prst="rect">
            <a:avLst/>
          </a:prstGeom>
          <a:effectLst/>
        </p:spPr>
      </p:pic>
      <p:pic>
        <p:nvPicPr>
          <p:cNvPr id="7" name="Picture 6" descr="A person wearing glasses and smiling at the camera&#10;&#10;Description automatically generated">
            <a:extLst>
              <a:ext uri="{FF2B5EF4-FFF2-40B4-BE49-F238E27FC236}">
                <a16:creationId xmlns:a16="http://schemas.microsoft.com/office/drawing/2014/main" id="{C6E2F52C-7BE7-4563-90BA-8D9BD2A850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6678" y="4318686"/>
            <a:ext cx="2296659" cy="2539304"/>
          </a:xfrm>
          <a:prstGeom prst="rect">
            <a:avLst/>
          </a:prstGeom>
        </p:spPr>
      </p:pic>
    </p:spTree>
    <p:extLst>
      <p:ext uri="{BB962C8B-B14F-4D97-AF65-F5344CB8AC3E}">
        <p14:creationId xmlns:p14="http://schemas.microsoft.com/office/powerpoint/2010/main" val="10446464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17450D9F-7601-478D-A11C-14DA6AE65B17}"/>
              </a:ext>
            </a:extLst>
          </p:cNvPr>
          <p:cNvSpPr>
            <a:spLocks noGrp="1"/>
          </p:cNvSpPr>
          <p:nvPr>
            <p:ph type="title"/>
          </p:nvPr>
        </p:nvSpPr>
        <p:spPr/>
        <p:txBody>
          <a:bodyPr/>
          <a:lstStyle/>
          <a:p>
            <a:pPr eaLnBrk="1" hangingPunct="1"/>
            <a:r>
              <a:rPr lang="en-GB" altLang="en-US" dirty="0">
                <a:solidFill>
                  <a:srgbClr val="7B9899"/>
                </a:solidFill>
              </a:rPr>
              <a:t>Topiramate</a:t>
            </a:r>
            <a:endParaRPr lang="en-GB" altLang="en-US" dirty="0">
              <a:ln>
                <a:noFill/>
              </a:ln>
            </a:endParaRPr>
          </a:p>
        </p:txBody>
      </p:sp>
      <p:sp>
        <p:nvSpPr>
          <p:cNvPr id="40963" name="Content Placeholder 4">
            <a:extLst>
              <a:ext uri="{FF2B5EF4-FFF2-40B4-BE49-F238E27FC236}">
                <a16:creationId xmlns:a16="http://schemas.microsoft.com/office/drawing/2014/main" id="{1012CD14-C117-4770-80D7-1012210B2120}"/>
              </a:ext>
            </a:extLst>
          </p:cNvPr>
          <p:cNvSpPr>
            <a:spLocks noGrp="1"/>
          </p:cNvSpPr>
          <p:nvPr>
            <p:ph idx="1"/>
          </p:nvPr>
        </p:nvSpPr>
        <p:spPr>
          <a:xfrm>
            <a:off x="6305855" y="1928408"/>
            <a:ext cx="5458127" cy="4303779"/>
          </a:xfrm>
        </p:spPr>
        <p:txBody>
          <a:bodyPr>
            <a:normAutofit/>
          </a:bodyPr>
          <a:lstStyle/>
          <a:p>
            <a:pPr eaLnBrk="1" hangingPunct="1"/>
            <a:r>
              <a:rPr lang="en-GB" altLang="en-US" dirty="0"/>
              <a:t>SE common:</a:t>
            </a:r>
          </a:p>
          <a:p>
            <a:pPr lvl="1"/>
            <a:r>
              <a:rPr lang="en-GB" altLang="en-US" dirty="0" err="1"/>
              <a:t>Parasthesiae</a:t>
            </a:r>
            <a:endParaRPr lang="en-GB" altLang="en-US" dirty="0"/>
          </a:p>
          <a:p>
            <a:pPr lvl="1"/>
            <a:r>
              <a:rPr lang="en-GB" altLang="en-US" dirty="0"/>
              <a:t>Fatigue</a:t>
            </a:r>
          </a:p>
          <a:p>
            <a:pPr lvl="1"/>
            <a:r>
              <a:rPr lang="en-GB" altLang="en-US" dirty="0"/>
              <a:t>Tremor</a:t>
            </a:r>
          </a:p>
          <a:p>
            <a:pPr lvl="1"/>
            <a:r>
              <a:rPr lang="en-GB" altLang="en-US" dirty="0"/>
              <a:t>weight loss</a:t>
            </a:r>
          </a:p>
          <a:p>
            <a:pPr lvl="1"/>
            <a:r>
              <a:rPr lang="en-GB" altLang="en-US" dirty="0"/>
              <a:t>visual disturbances (incl. glaucoma)</a:t>
            </a:r>
          </a:p>
          <a:p>
            <a:pPr lvl="1"/>
            <a:r>
              <a:rPr lang="en-GB" altLang="en-US" dirty="0"/>
              <a:t>kidney stones</a:t>
            </a:r>
          </a:p>
          <a:p>
            <a:pPr lvl="1"/>
            <a:r>
              <a:rPr lang="en-GB" altLang="en-US" dirty="0"/>
              <a:t>cognitive problems (word-finding difficulties, agitation, confusion, depression, psychosis)</a:t>
            </a:r>
          </a:p>
        </p:txBody>
      </p:sp>
      <p:pic>
        <p:nvPicPr>
          <p:cNvPr id="40964" name="Picture 6">
            <a:extLst>
              <a:ext uri="{FF2B5EF4-FFF2-40B4-BE49-F238E27FC236}">
                <a16:creationId xmlns:a16="http://schemas.microsoft.com/office/drawing/2014/main" id="{AF91227B-167C-41BE-A1E7-97A4C41296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928408"/>
            <a:ext cx="5138738" cy="334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05BFE53F-4674-4F64-A386-8535842465BD}"/>
              </a:ext>
            </a:extLst>
          </p:cNvPr>
          <p:cNvSpPr>
            <a:spLocks noGrp="1"/>
          </p:cNvSpPr>
          <p:nvPr>
            <p:ph type="title"/>
          </p:nvPr>
        </p:nvSpPr>
        <p:spPr/>
        <p:txBody>
          <a:bodyPr/>
          <a:lstStyle/>
          <a:p>
            <a:pPr eaLnBrk="1" hangingPunct="1"/>
            <a:r>
              <a:rPr lang="en-GB" altLang="en-US" dirty="0">
                <a:solidFill>
                  <a:srgbClr val="7B9899"/>
                </a:solidFill>
              </a:rPr>
              <a:t>Sodium valproate</a:t>
            </a:r>
            <a:endParaRPr lang="en-GB" altLang="en-US" dirty="0">
              <a:ln>
                <a:noFill/>
              </a:ln>
            </a:endParaRPr>
          </a:p>
        </p:txBody>
      </p:sp>
      <p:sp>
        <p:nvSpPr>
          <p:cNvPr id="43011" name="Content Placeholder 2">
            <a:extLst>
              <a:ext uri="{FF2B5EF4-FFF2-40B4-BE49-F238E27FC236}">
                <a16:creationId xmlns:a16="http://schemas.microsoft.com/office/drawing/2014/main" id="{2C333FA5-E975-4006-B54D-307A64D4FCE3}"/>
              </a:ext>
            </a:extLst>
          </p:cNvPr>
          <p:cNvSpPr>
            <a:spLocks noGrp="1"/>
          </p:cNvSpPr>
          <p:nvPr>
            <p:ph idx="1"/>
          </p:nvPr>
        </p:nvSpPr>
        <p:spPr>
          <a:xfrm>
            <a:off x="4970463" y="2095501"/>
            <a:ext cx="5926137" cy="3779837"/>
          </a:xfrm>
        </p:spPr>
        <p:txBody>
          <a:bodyPr>
            <a:normAutofit/>
          </a:bodyPr>
          <a:lstStyle/>
          <a:p>
            <a:pPr eaLnBrk="1" hangingPunct="1"/>
            <a:r>
              <a:rPr lang="en-GB" altLang="en-US" dirty="0"/>
              <a:t>CI: </a:t>
            </a:r>
            <a:r>
              <a:rPr lang="en-GB" altLang="en-US" b="1" dirty="0"/>
              <a:t>(risk of) pregnancy</a:t>
            </a:r>
            <a:r>
              <a:rPr lang="en-GB" altLang="en-US" dirty="0"/>
              <a:t>, </a:t>
            </a:r>
            <a:r>
              <a:rPr lang="en-GB" altLang="en-US" sz="2000" dirty="0"/>
              <a:t>↓ </a:t>
            </a:r>
            <a:r>
              <a:rPr lang="en-GB" altLang="en-US" dirty="0"/>
              <a:t>platelets</a:t>
            </a:r>
          </a:p>
          <a:p>
            <a:pPr eaLnBrk="1" hangingPunct="1"/>
            <a:r>
              <a:rPr lang="en-GB" altLang="en-US" dirty="0"/>
              <a:t>SE: fatigue, nausea, tremor, weight gain, hair loss, liver &amp; pancreatic dysfunction</a:t>
            </a:r>
          </a:p>
          <a:p>
            <a:pPr eaLnBrk="1" hangingPunct="1"/>
            <a:r>
              <a:rPr lang="en-GB" altLang="en-US" dirty="0"/>
              <a:t>typical regime: 200 mg daily, increasing in 200 mg steps to 800-1000 mg daily</a:t>
            </a:r>
          </a:p>
        </p:txBody>
      </p:sp>
      <p:pic>
        <p:nvPicPr>
          <p:cNvPr id="43012" name="Picture 3">
            <a:extLst>
              <a:ext uri="{FF2B5EF4-FFF2-40B4-BE49-F238E27FC236}">
                <a16:creationId xmlns:a16="http://schemas.microsoft.com/office/drawing/2014/main" id="{CF4BEFFA-9986-40A6-A0CC-501420EC30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3014" y="2095501"/>
            <a:ext cx="3798277" cy="3700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A26C6623-7139-4FCA-8FBB-5D419FF6F2DB}"/>
              </a:ext>
            </a:extLst>
          </p:cNvPr>
          <p:cNvSpPr>
            <a:spLocks noGrp="1"/>
          </p:cNvSpPr>
          <p:nvPr>
            <p:ph type="title"/>
          </p:nvPr>
        </p:nvSpPr>
        <p:spPr/>
        <p:txBody>
          <a:bodyPr/>
          <a:lstStyle/>
          <a:p>
            <a:pPr eaLnBrk="1" hangingPunct="1"/>
            <a:r>
              <a:rPr lang="en-GB" altLang="en-US" dirty="0">
                <a:solidFill>
                  <a:srgbClr val="7B9899"/>
                </a:solidFill>
              </a:rPr>
              <a:t>Flunarizine</a:t>
            </a:r>
            <a:endParaRPr lang="en-GB" altLang="en-US" dirty="0">
              <a:ln>
                <a:noFill/>
              </a:ln>
            </a:endParaRPr>
          </a:p>
        </p:txBody>
      </p:sp>
      <p:sp>
        <p:nvSpPr>
          <p:cNvPr id="3" name="Content Placeholder 2">
            <a:extLst>
              <a:ext uri="{FF2B5EF4-FFF2-40B4-BE49-F238E27FC236}">
                <a16:creationId xmlns:a16="http://schemas.microsoft.com/office/drawing/2014/main" id="{21C9952F-A2A7-4F67-B7A0-526346AE99DC}"/>
              </a:ext>
            </a:extLst>
          </p:cNvPr>
          <p:cNvSpPr>
            <a:spLocks noGrp="1"/>
          </p:cNvSpPr>
          <p:nvPr>
            <p:ph idx="1"/>
          </p:nvPr>
        </p:nvSpPr>
        <p:spPr>
          <a:xfrm>
            <a:off x="5767998" y="2187029"/>
            <a:ext cx="5140325" cy="3317875"/>
          </a:xfrm>
        </p:spPr>
        <p:txBody>
          <a:bodyPr rtlCol="0">
            <a:normAutofit fontScale="92500" lnSpcReduction="20000"/>
          </a:bodyPr>
          <a:lstStyle/>
          <a:p>
            <a:pPr eaLnBrk="1" fontAlgn="auto" hangingPunct="1">
              <a:buFont typeface="Arial"/>
              <a:buChar char="•"/>
              <a:defRPr/>
            </a:pPr>
            <a:r>
              <a:rPr lang="en-GB" dirty="0">
                <a:solidFill>
                  <a:schemeClr val="tx1">
                    <a:lumMod val="85000"/>
                    <a:lumOff val="15000"/>
                  </a:schemeClr>
                </a:solidFill>
              </a:rPr>
              <a:t>calcium channel blocker 5-10 mg daily</a:t>
            </a:r>
          </a:p>
          <a:p>
            <a:pPr eaLnBrk="1" fontAlgn="auto" hangingPunct="1">
              <a:buFont typeface="Arial"/>
              <a:buChar char="•"/>
              <a:defRPr/>
            </a:pPr>
            <a:r>
              <a:rPr lang="en-GB" dirty="0">
                <a:solidFill>
                  <a:schemeClr val="tx1">
                    <a:lumMod val="85000"/>
                    <a:lumOff val="15000"/>
                  </a:schemeClr>
                </a:solidFill>
              </a:rPr>
              <a:t>? drug of choice for severe aura, hemiplegic migraine, </a:t>
            </a:r>
            <a:r>
              <a:rPr lang="en-GB" dirty="0" err="1">
                <a:solidFill>
                  <a:schemeClr val="tx1">
                    <a:lumMod val="85000"/>
                    <a:lumOff val="15000"/>
                  </a:schemeClr>
                </a:solidFill>
              </a:rPr>
              <a:t>migrainous</a:t>
            </a:r>
            <a:r>
              <a:rPr lang="en-GB" dirty="0">
                <a:solidFill>
                  <a:schemeClr val="tx1">
                    <a:lumMod val="85000"/>
                    <a:lumOff val="15000"/>
                  </a:schemeClr>
                </a:solidFill>
              </a:rPr>
              <a:t> vertigo</a:t>
            </a:r>
          </a:p>
          <a:p>
            <a:pPr lvl="1" eaLnBrk="1" fontAlgn="auto" hangingPunct="1">
              <a:buFont typeface="Arial"/>
              <a:buChar char="•"/>
              <a:defRPr/>
            </a:pPr>
            <a:r>
              <a:rPr lang="en-GB" dirty="0">
                <a:solidFill>
                  <a:schemeClr val="tx1">
                    <a:lumMod val="85000"/>
                    <a:lumOff val="15000"/>
                  </a:schemeClr>
                </a:solidFill>
              </a:rPr>
              <a:t>t½ = 18 days</a:t>
            </a:r>
          </a:p>
          <a:p>
            <a:pPr lvl="1" eaLnBrk="1" fontAlgn="auto" hangingPunct="1">
              <a:buFont typeface="Arial"/>
              <a:buChar char="•"/>
              <a:defRPr/>
            </a:pPr>
            <a:r>
              <a:rPr lang="en-GB" dirty="0">
                <a:solidFill>
                  <a:schemeClr val="tx1">
                    <a:lumMod val="85000"/>
                    <a:lumOff val="15000"/>
                  </a:schemeClr>
                </a:solidFill>
              </a:rPr>
              <a:t>SE: fatigue, constipation, depression, extrapyramidal signs</a:t>
            </a:r>
          </a:p>
          <a:p>
            <a:pPr eaLnBrk="1" fontAlgn="auto" hangingPunct="1">
              <a:buFont typeface="Arial"/>
              <a:buChar char="•"/>
              <a:defRPr/>
            </a:pPr>
            <a:r>
              <a:rPr lang="en-GB" dirty="0">
                <a:solidFill>
                  <a:schemeClr val="tx1">
                    <a:lumMod val="85000"/>
                    <a:lumOff val="15000"/>
                  </a:schemeClr>
                </a:solidFill>
              </a:rPr>
              <a:t>licensed in UK but not widely used</a:t>
            </a:r>
          </a:p>
          <a:p>
            <a:pPr lvl="1" eaLnBrk="1" fontAlgn="auto" hangingPunct="1">
              <a:buFont typeface="Arial"/>
              <a:buChar char="•"/>
              <a:defRPr/>
            </a:pPr>
            <a:r>
              <a:rPr lang="en-GB" dirty="0">
                <a:solidFill>
                  <a:schemeClr val="tx1">
                    <a:lumMod val="85000"/>
                    <a:lumOff val="15000"/>
                  </a:schemeClr>
                </a:solidFill>
              </a:rPr>
              <a:t>available on a ‘named patient’ basis</a:t>
            </a:r>
          </a:p>
          <a:p>
            <a:pPr eaLnBrk="1" fontAlgn="auto" hangingPunct="1">
              <a:buFont typeface="Arial"/>
              <a:buChar char="•"/>
              <a:defRPr/>
            </a:pPr>
            <a:endParaRPr lang="en-GB" dirty="0">
              <a:solidFill>
                <a:schemeClr val="tx1">
                  <a:lumMod val="85000"/>
                  <a:lumOff val="15000"/>
                </a:schemeClr>
              </a:solidFill>
            </a:endParaRPr>
          </a:p>
        </p:txBody>
      </p:sp>
      <p:pic>
        <p:nvPicPr>
          <p:cNvPr id="4" name="Picture 3">
            <a:extLst>
              <a:ext uri="{FF2B5EF4-FFF2-40B4-BE49-F238E27FC236}">
                <a16:creationId xmlns:a16="http://schemas.microsoft.com/office/drawing/2014/main" id="{797D891B-043A-4580-A798-419FAED4485D}"/>
              </a:ext>
            </a:extLst>
          </p:cNvPr>
          <p:cNvPicPr>
            <a:picLocks noChangeAspect="1"/>
          </p:cNvPicPr>
          <p:nvPr/>
        </p:nvPicPr>
        <p:blipFill rotWithShape="1">
          <a:blip r:embed="rId2">
            <a:clrChange>
              <a:clrFrom>
                <a:srgbClr val="B0ABA7"/>
              </a:clrFrom>
              <a:clrTo>
                <a:srgbClr val="B0ABA7">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b="32927"/>
          <a:stretch/>
        </p:blipFill>
        <p:spPr>
          <a:xfrm>
            <a:off x="838200" y="2187029"/>
            <a:ext cx="4973725" cy="265840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EDA28111-E36A-1A72-7791-F5A039D32F83}"/>
              </a:ext>
            </a:extLst>
          </p:cNvPr>
          <p:cNvSpPr>
            <a:spLocks noGrp="1"/>
          </p:cNvSpPr>
          <p:nvPr>
            <p:ph type="title"/>
          </p:nvPr>
        </p:nvSpPr>
        <p:spPr/>
        <p:txBody>
          <a:bodyPr/>
          <a:lstStyle/>
          <a:p>
            <a:pPr fontAlgn="auto">
              <a:spcAft>
                <a:spcPts val="0"/>
              </a:spcAft>
              <a:defRPr/>
            </a:pPr>
            <a:r>
              <a:rPr lang="en-GB" altLang="en-US">
                <a:ln>
                  <a:noFill/>
                </a:ln>
                <a:ea typeface="+mj-ea"/>
              </a:rPr>
              <a:t>Botox</a:t>
            </a:r>
          </a:p>
        </p:txBody>
      </p:sp>
      <p:pic>
        <p:nvPicPr>
          <p:cNvPr id="30723" name="Picture 2">
            <a:extLst>
              <a:ext uri="{FF2B5EF4-FFF2-40B4-BE49-F238E27FC236}">
                <a16:creationId xmlns:a16="http://schemas.microsoft.com/office/drawing/2014/main" id="{1FD2CD11-5BC8-281F-F6C2-4CE7E3F26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375" y="1909763"/>
            <a:ext cx="5938838"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2">
            <a:extLst>
              <a:ext uri="{FF2B5EF4-FFF2-40B4-BE49-F238E27FC236}">
                <a16:creationId xmlns:a16="http://schemas.microsoft.com/office/drawing/2014/main" id="{A9B88F54-87CB-7EAD-1AF0-B5E9A323CA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909763"/>
            <a:ext cx="4935538" cy="374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2AC1F653-76F8-C11C-5393-B27EB2501BFB}"/>
              </a:ext>
            </a:extLst>
          </p:cNvPr>
          <p:cNvSpPr>
            <a:spLocks noGrp="1"/>
          </p:cNvSpPr>
          <p:nvPr>
            <p:ph type="title"/>
          </p:nvPr>
        </p:nvSpPr>
        <p:spPr/>
        <p:txBody>
          <a:bodyPr/>
          <a:lstStyle/>
          <a:p>
            <a:pPr fontAlgn="auto">
              <a:spcAft>
                <a:spcPts val="0"/>
              </a:spcAft>
              <a:defRPr/>
            </a:pPr>
            <a:r>
              <a:rPr lang="en-GB" altLang="en-US">
                <a:ln>
                  <a:noFill/>
                </a:ln>
                <a:ea typeface="+mj-ea"/>
              </a:rPr>
              <a:t>Occipital nerve blockade</a:t>
            </a:r>
          </a:p>
        </p:txBody>
      </p:sp>
      <p:sp>
        <p:nvSpPr>
          <p:cNvPr id="3" name="Content Placeholder 2">
            <a:extLst>
              <a:ext uri="{FF2B5EF4-FFF2-40B4-BE49-F238E27FC236}">
                <a16:creationId xmlns:a16="http://schemas.microsoft.com/office/drawing/2014/main" id="{82167770-A0A4-CFA7-661E-2FF102684589}"/>
              </a:ext>
            </a:extLst>
          </p:cNvPr>
          <p:cNvSpPr>
            <a:spLocks noGrp="1"/>
          </p:cNvSpPr>
          <p:nvPr>
            <p:ph idx="1"/>
          </p:nvPr>
        </p:nvSpPr>
        <p:spPr>
          <a:xfrm>
            <a:off x="913795" y="1732449"/>
            <a:ext cx="10353762" cy="4058751"/>
          </a:xfrm>
        </p:spPr>
        <p:txBody>
          <a:bodyPr/>
          <a:lstStyle/>
          <a:p>
            <a:pPr indent="-306000" fontAlgn="auto">
              <a:buFont typeface="Arial"/>
              <a:buChar char="•"/>
              <a:defRPr/>
            </a:pPr>
            <a:r>
              <a:rPr lang="en-GB" dirty="0">
                <a:solidFill>
                  <a:schemeClr val="tx1">
                    <a:lumMod val="85000"/>
                    <a:lumOff val="15000"/>
                  </a:schemeClr>
                </a:solidFill>
              </a:rPr>
              <a:t>widely used technique with a number of published case series</a:t>
            </a:r>
          </a:p>
          <a:p>
            <a:pPr indent="-306000" fontAlgn="auto">
              <a:buFont typeface="Arial"/>
              <a:buChar char="•"/>
              <a:defRPr/>
            </a:pPr>
            <a:r>
              <a:rPr lang="en-GB" dirty="0">
                <a:solidFill>
                  <a:schemeClr val="tx1">
                    <a:lumMod val="85000"/>
                    <a:lumOff val="15000"/>
                  </a:schemeClr>
                </a:solidFill>
              </a:rPr>
              <a:t>published DBRCTs show divergent results:</a:t>
            </a:r>
          </a:p>
          <a:p>
            <a:pPr marL="720000" lvl="1" indent="-270000" fontAlgn="auto">
              <a:buFont typeface="Arial"/>
              <a:buChar char="•"/>
              <a:defRPr/>
            </a:pPr>
            <a:r>
              <a:rPr lang="en-GB" dirty="0">
                <a:solidFill>
                  <a:schemeClr val="tx1">
                    <a:lumMod val="85000"/>
                    <a:lumOff val="15000"/>
                  </a:schemeClr>
                </a:solidFill>
              </a:rPr>
              <a:t>2.5 mL 0.5% bupivacaine plus 0.5 mL (20 mg) methylprednisolone over the ipsilateral (unilateral headache) or bilateral (bilateral headache) ON; vs 2.75 ml normal saline plus 0.25 mL 1% lidocaine (placebo) - 50% reduction in the frequency of moderate or severe headache days was </a:t>
            </a:r>
            <a:r>
              <a:rPr lang="en-GB" b="1" dirty="0">
                <a:solidFill>
                  <a:schemeClr val="tx1">
                    <a:lumMod val="85000"/>
                    <a:lumOff val="15000"/>
                  </a:schemeClr>
                </a:solidFill>
              </a:rPr>
              <a:t>30% for both groups </a:t>
            </a:r>
            <a:r>
              <a:rPr lang="en-GB" dirty="0">
                <a:solidFill>
                  <a:schemeClr val="tx1">
                    <a:lumMod val="85000"/>
                    <a:lumOff val="15000"/>
                  </a:schemeClr>
                </a:solidFill>
              </a:rPr>
              <a:t>(10/30 vs 9/30, Δ 0.00, 95% CI -0.22 to 0.23) over 4 weeks</a:t>
            </a:r>
          </a:p>
          <a:p>
            <a:pPr marL="720000" lvl="1" indent="-270000" fontAlgn="auto">
              <a:buFont typeface="Arial"/>
              <a:buChar char="•"/>
              <a:defRPr/>
            </a:pPr>
            <a:r>
              <a:rPr lang="fr-FR" dirty="0">
                <a:solidFill>
                  <a:schemeClr val="tx1">
                    <a:lumMod val="85000"/>
                    <a:lumOff val="15000"/>
                  </a:schemeClr>
                </a:solidFill>
              </a:rPr>
              <a:t>2 </a:t>
            </a:r>
            <a:r>
              <a:rPr lang="fr-FR" dirty="0" err="1">
                <a:solidFill>
                  <a:schemeClr val="tx1">
                    <a:lumMod val="85000"/>
                    <a:lumOff val="15000"/>
                  </a:schemeClr>
                </a:solidFill>
              </a:rPr>
              <a:t>mL</a:t>
            </a:r>
            <a:r>
              <a:rPr lang="fr-FR" dirty="0">
                <a:solidFill>
                  <a:schemeClr val="tx1">
                    <a:lumMod val="85000"/>
                    <a:lumOff val="15000"/>
                  </a:schemeClr>
                </a:solidFill>
              </a:rPr>
              <a:t> 0.5% </a:t>
            </a:r>
            <a:r>
              <a:rPr lang="fr-FR" dirty="0" err="1">
                <a:solidFill>
                  <a:schemeClr val="tx1">
                    <a:lumMod val="85000"/>
                    <a:lumOff val="15000"/>
                  </a:schemeClr>
                </a:solidFill>
              </a:rPr>
              <a:t>bupivacaine</a:t>
            </a:r>
            <a:r>
              <a:rPr lang="fr-FR" dirty="0">
                <a:solidFill>
                  <a:schemeClr val="tx1">
                    <a:lumMod val="85000"/>
                    <a:lumOff val="15000"/>
                  </a:schemeClr>
                </a:solidFill>
              </a:rPr>
              <a:t> vs saline – 50 % </a:t>
            </a:r>
            <a:r>
              <a:rPr lang="fr-FR" dirty="0" err="1">
                <a:solidFill>
                  <a:schemeClr val="tx1">
                    <a:lumMod val="85000"/>
                    <a:lumOff val="15000"/>
                  </a:schemeClr>
                </a:solidFill>
              </a:rPr>
              <a:t>reduction</a:t>
            </a:r>
            <a:r>
              <a:rPr lang="fr-FR" dirty="0">
                <a:solidFill>
                  <a:schemeClr val="tx1">
                    <a:lumMod val="85000"/>
                    <a:lumOff val="15000"/>
                  </a:schemeClr>
                </a:solidFill>
              </a:rPr>
              <a:t> </a:t>
            </a:r>
            <a:r>
              <a:rPr lang="en-GB" dirty="0">
                <a:solidFill>
                  <a:schemeClr val="tx1">
                    <a:lumMod val="85000"/>
                    <a:lumOff val="15000"/>
                  </a:schemeClr>
                </a:solidFill>
              </a:rPr>
              <a:t>in the frequency of moderate or severe headache days was </a:t>
            </a:r>
            <a:r>
              <a:rPr lang="fr-FR" b="1" dirty="0">
                <a:solidFill>
                  <a:schemeClr val="tx1">
                    <a:lumMod val="85000"/>
                    <a:lumOff val="15000"/>
                  </a:schemeClr>
                </a:solidFill>
              </a:rPr>
              <a:t>55.6% vs. 27.8%</a:t>
            </a:r>
            <a:r>
              <a:rPr lang="fr-FR" dirty="0">
                <a:solidFill>
                  <a:schemeClr val="tx1">
                    <a:lumMod val="85000"/>
                    <a:lumOff val="15000"/>
                  </a:schemeClr>
                </a:solidFill>
              </a:rPr>
              <a:t>; OR 3.25, 95% CI 1.36–7.78, </a:t>
            </a:r>
            <a:r>
              <a:rPr lang="fr-FR" i="1" dirty="0">
                <a:solidFill>
                  <a:schemeClr val="tx1">
                    <a:lumMod val="85000"/>
                    <a:lumOff val="15000"/>
                  </a:schemeClr>
                </a:solidFill>
              </a:rPr>
              <a:t>p</a:t>
            </a:r>
            <a:r>
              <a:rPr lang="fr-FR" dirty="0">
                <a:solidFill>
                  <a:schemeClr val="tx1">
                    <a:lumMod val="85000"/>
                    <a:lumOff val="15000"/>
                  </a:schemeClr>
                </a:solidFill>
              </a:rPr>
              <a:t> = 0.008 over 1 </a:t>
            </a:r>
            <a:r>
              <a:rPr lang="fr-FR" dirty="0" err="1">
                <a:solidFill>
                  <a:schemeClr val="tx1">
                    <a:lumMod val="85000"/>
                    <a:lumOff val="15000"/>
                  </a:schemeClr>
                </a:solidFill>
              </a:rPr>
              <a:t>week</a:t>
            </a:r>
            <a:endParaRPr lang="en-GB" dirty="0">
              <a:solidFill>
                <a:schemeClr val="tx1">
                  <a:lumMod val="85000"/>
                  <a:lumOff val="15000"/>
                </a:schemeClr>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AA5337BE-F3CD-680B-ECA9-5010981C3775}"/>
              </a:ext>
            </a:extLst>
          </p:cNvPr>
          <p:cNvSpPr>
            <a:spLocks noGrp="1"/>
          </p:cNvSpPr>
          <p:nvPr>
            <p:ph type="title"/>
          </p:nvPr>
        </p:nvSpPr>
        <p:spPr/>
        <p:txBody>
          <a:bodyPr/>
          <a:lstStyle/>
          <a:p>
            <a:pPr fontAlgn="auto">
              <a:spcAft>
                <a:spcPts val="0"/>
              </a:spcAft>
              <a:defRPr/>
            </a:pPr>
            <a:r>
              <a:rPr lang="en-GB" altLang="en-US">
                <a:ln>
                  <a:noFill/>
                </a:ln>
                <a:ea typeface="+mj-ea"/>
              </a:rPr>
              <a:t>Occipital nerve blockade</a:t>
            </a:r>
          </a:p>
        </p:txBody>
      </p:sp>
      <p:sp>
        <p:nvSpPr>
          <p:cNvPr id="53251" name="Content Placeholder 2">
            <a:extLst>
              <a:ext uri="{FF2B5EF4-FFF2-40B4-BE49-F238E27FC236}">
                <a16:creationId xmlns:a16="http://schemas.microsoft.com/office/drawing/2014/main" id="{9A1CC066-0F36-D478-7E54-4F477D59AB4A}"/>
              </a:ext>
            </a:extLst>
          </p:cNvPr>
          <p:cNvSpPr>
            <a:spLocks noGrp="1"/>
          </p:cNvSpPr>
          <p:nvPr>
            <p:ph idx="1"/>
          </p:nvPr>
        </p:nvSpPr>
        <p:spPr>
          <a:xfrm>
            <a:off x="913795" y="1732449"/>
            <a:ext cx="10353762" cy="4058751"/>
          </a:xfrm>
        </p:spPr>
        <p:txBody>
          <a:bodyPr/>
          <a:lstStyle/>
          <a:p>
            <a:pPr indent="-306000" fontAlgn="auto">
              <a:buFont typeface="Wingdings 2" charset="2"/>
              <a:buChar char=""/>
              <a:defRPr/>
            </a:pPr>
            <a:r>
              <a:rPr lang="en-GB" altLang="en-US"/>
              <a:t>1.5 mL 2% bupivacaine vs saline, given weekly for 4 weeks</a:t>
            </a:r>
          </a:p>
        </p:txBody>
      </p:sp>
      <p:pic>
        <p:nvPicPr>
          <p:cNvPr id="32772" name="Content Placeholder 3">
            <a:extLst>
              <a:ext uri="{FF2B5EF4-FFF2-40B4-BE49-F238E27FC236}">
                <a16:creationId xmlns:a16="http://schemas.microsoft.com/office/drawing/2014/main" id="{5DA6B767-281D-7E11-F1C3-93528C47536A}"/>
              </a:ext>
            </a:extLst>
          </p:cNvPr>
          <p:cNvPicPr>
            <a:picLocks noChangeAspect="1"/>
          </p:cNvPicPr>
          <p:nvPr/>
        </p:nvPicPr>
        <p:blipFill>
          <a:blip r:embed="rId2">
            <a:extLst>
              <a:ext uri="{28A0092B-C50C-407E-A947-70E740481C1C}">
                <a14:useLocalDpi xmlns:a14="http://schemas.microsoft.com/office/drawing/2010/main" val="0"/>
              </a:ext>
            </a:extLst>
          </a:blip>
          <a:srcRect l="12511" t="20549" r="10687" b="23250"/>
          <a:stretch>
            <a:fillRect/>
          </a:stretch>
        </p:blipFill>
        <p:spPr bwMode="auto">
          <a:xfrm>
            <a:off x="4559300" y="2698750"/>
            <a:ext cx="6832600"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4">
            <a:extLst>
              <a:ext uri="{FF2B5EF4-FFF2-40B4-BE49-F238E27FC236}">
                <a16:creationId xmlns:a16="http://schemas.microsoft.com/office/drawing/2014/main" id="{059964EF-C148-CF0C-8A1D-8A769CA44B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3925" y="2698750"/>
            <a:ext cx="3252788"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DD1CF-815C-4850-9AB5-7920A6804EB6}"/>
              </a:ext>
            </a:extLst>
          </p:cNvPr>
          <p:cNvSpPr>
            <a:spLocks noGrp="1"/>
          </p:cNvSpPr>
          <p:nvPr>
            <p:ph type="title"/>
          </p:nvPr>
        </p:nvSpPr>
        <p:spPr/>
        <p:txBody>
          <a:bodyPr/>
          <a:lstStyle/>
          <a:p>
            <a:r>
              <a:rPr lang="en-GB" dirty="0"/>
              <a:t>CGRP antibodies – chronic migraine</a:t>
            </a:r>
          </a:p>
        </p:txBody>
      </p:sp>
      <p:graphicFrame>
        <p:nvGraphicFramePr>
          <p:cNvPr id="3" name="Content Placeholder 5">
            <a:extLst>
              <a:ext uri="{FF2B5EF4-FFF2-40B4-BE49-F238E27FC236}">
                <a16:creationId xmlns:a16="http://schemas.microsoft.com/office/drawing/2014/main" id="{6B88F05A-98F1-4771-B6AB-066B19AC646F}"/>
              </a:ext>
            </a:extLst>
          </p:cNvPr>
          <p:cNvGraphicFramePr>
            <a:graphicFrameLocks/>
          </p:cNvGraphicFramePr>
          <p:nvPr/>
        </p:nvGraphicFramePr>
        <p:xfrm>
          <a:off x="1302849" y="1772628"/>
          <a:ext cx="7561262" cy="3435351"/>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ABC5E9C6-AAC6-4EB0-96C0-A652D675A415}"/>
              </a:ext>
            </a:extLst>
          </p:cNvPr>
          <p:cNvSpPr txBox="1"/>
          <p:nvPr/>
        </p:nvSpPr>
        <p:spPr>
          <a:xfrm>
            <a:off x="7756775" y="5159478"/>
            <a:ext cx="3674404" cy="1107996"/>
          </a:xfrm>
          <a:prstGeom prst="rect">
            <a:avLst/>
          </a:prstGeom>
          <a:noFill/>
        </p:spPr>
        <p:txBody>
          <a:bodyPr wrap="none" rtlCol="0">
            <a:spAutoFit/>
          </a:bodyPr>
          <a:lstStyle/>
          <a:p>
            <a:pPr marL="228600" indent="-228600">
              <a:buFont typeface="+mj-lt"/>
              <a:buAutoNum type="arabicPeriod"/>
            </a:pPr>
            <a:r>
              <a:rPr lang="en-GB" sz="1100" dirty="0"/>
              <a:t>Smith J et al, Headache 2017;57:130</a:t>
            </a:r>
          </a:p>
          <a:p>
            <a:pPr marL="228600" indent="-228600">
              <a:buFont typeface="+mj-lt"/>
              <a:buAutoNum type="arabicPeriod"/>
            </a:pPr>
            <a:r>
              <a:rPr lang="en-GB" sz="1100" dirty="0"/>
              <a:t>Tepper S, et al Lancet Neurol. 2017;16(6):425-34.</a:t>
            </a:r>
          </a:p>
          <a:p>
            <a:pPr marL="228600" indent="-228600">
              <a:buFont typeface="+mj-lt"/>
              <a:buAutoNum type="arabicPeriod"/>
            </a:pPr>
            <a:r>
              <a:rPr lang="en-GB" sz="1100" dirty="0"/>
              <a:t>Silberstein SD, et al N </a:t>
            </a:r>
            <a:r>
              <a:rPr lang="en-GB" sz="1100" dirty="0" err="1"/>
              <a:t>Engl</a:t>
            </a:r>
            <a:r>
              <a:rPr lang="en-GB" sz="1100" dirty="0"/>
              <a:t> J Med. 2017;377(22):2113-22.</a:t>
            </a:r>
          </a:p>
          <a:p>
            <a:pPr marL="228600" indent="-228600">
              <a:buFont typeface="+mj-lt"/>
              <a:buAutoNum type="arabicPeriod"/>
            </a:pPr>
            <a:r>
              <a:rPr lang="en-GB" sz="1100" dirty="0" err="1"/>
              <a:t>Detke</a:t>
            </a:r>
            <a:r>
              <a:rPr lang="en-GB" sz="1100" dirty="0"/>
              <a:t> HC et al, Headache 2017;57:1336-7</a:t>
            </a:r>
          </a:p>
          <a:p>
            <a:pPr marL="228600" indent="-228600">
              <a:buFont typeface="+mj-lt"/>
              <a:buAutoNum type="arabicPeriod"/>
            </a:pPr>
            <a:r>
              <a:rPr lang="en-GB" sz="1100" dirty="0"/>
              <a:t>Aurora SK, et al Headache. 2011;51(9):1358-73.</a:t>
            </a:r>
          </a:p>
          <a:p>
            <a:pPr marL="228600" indent="-228600">
              <a:buFont typeface="+mj-lt"/>
              <a:buAutoNum type="arabicPeriod"/>
            </a:pPr>
            <a:r>
              <a:rPr lang="en-GB" sz="1100" dirty="0"/>
              <a:t>Silberstein SD, et al Headache. 2007;47(2):170-80.</a:t>
            </a:r>
            <a:endParaRPr lang="en-GB" dirty="0"/>
          </a:p>
        </p:txBody>
      </p:sp>
      <p:sp>
        <p:nvSpPr>
          <p:cNvPr id="5" name="TextBox 4">
            <a:extLst>
              <a:ext uri="{FF2B5EF4-FFF2-40B4-BE49-F238E27FC236}">
                <a16:creationId xmlns:a16="http://schemas.microsoft.com/office/drawing/2014/main" id="{60F5A0A5-5BBC-48AE-A865-FF84C96CF0F0}"/>
              </a:ext>
            </a:extLst>
          </p:cNvPr>
          <p:cNvSpPr txBox="1"/>
          <p:nvPr/>
        </p:nvSpPr>
        <p:spPr>
          <a:xfrm>
            <a:off x="7756775" y="6273335"/>
            <a:ext cx="3810000" cy="307777"/>
          </a:xfrm>
          <a:prstGeom prst="rect">
            <a:avLst/>
          </a:prstGeom>
          <a:noFill/>
        </p:spPr>
        <p:txBody>
          <a:bodyPr wrap="square" rtlCol="0">
            <a:spAutoFit/>
          </a:bodyPr>
          <a:lstStyle/>
          <a:p>
            <a:r>
              <a:rPr lang="en-GB" sz="1400" dirty="0"/>
              <a:t>I am grateful to Dr Manjit </a:t>
            </a:r>
            <a:r>
              <a:rPr lang="en-GB" sz="1400" dirty="0" err="1"/>
              <a:t>Matharu</a:t>
            </a:r>
            <a:r>
              <a:rPr lang="en-GB" sz="1400" dirty="0"/>
              <a:t> for this slide.</a:t>
            </a:r>
            <a:endParaRPr lang="en-GB" dirty="0"/>
          </a:p>
        </p:txBody>
      </p:sp>
    </p:spTree>
    <p:extLst>
      <p:ext uri="{BB962C8B-B14F-4D97-AF65-F5344CB8AC3E}">
        <p14:creationId xmlns:p14="http://schemas.microsoft.com/office/powerpoint/2010/main" val="10566936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38C5-F704-99B2-326F-30E4F305648D}"/>
              </a:ext>
            </a:extLst>
          </p:cNvPr>
          <p:cNvSpPr>
            <a:spLocks noGrp="1"/>
          </p:cNvSpPr>
          <p:nvPr>
            <p:ph type="title"/>
          </p:nvPr>
        </p:nvSpPr>
        <p:spPr/>
        <p:txBody>
          <a:bodyPr/>
          <a:lstStyle/>
          <a:p>
            <a:pPr fontAlgn="auto">
              <a:spcAft>
                <a:spcPts val="0"/>
              </a:spcAft>
              <a:defRPr/>
            </a:pPr>
            <a:r>
              <a:rPr lang="en-AU" sz="4000" dirty="0" err="1">
                <a:solidFill>
                  <a:schemeClr val="tx1"/>
                </a:solidFill>
                <a:ea typeface="+mj-ea"/>
              </a:rPr>
              <a:t>Galcanezumab</a:t>
            </a:r>
            <a:r>
              <a:rPr lang="en-AU" sz="4000" dirty="0">
                <a:solidFill>
                  <a:schemeClr val="tx1"/>
                </a:solidFill>
                <a:ea typeface="+mj-ea"/>
              </a:rPr>
              <a:t> CONQUER Study</a:t>
            </a:r>
            <a:endParaRPr lang="en-US" sz="4000" dirty="0">
              <a:solidFill>
                <a:schemeClr val="tx1"/>
              </a:solidFill>
              <a:ea typeface="+mj-ea"/>
            </a:endParaRPr>
          </a:p>
        </p:txBody>
      </p:sp>
      <p:pic>
        <p:nvPicPr>
          <p:cNvPr id="35843" name="Picture 3">
            <a:extLst>
              <a:ext uri="{FF2B5EF4-FFF2-40B4-BE49-F238E27FC236}">
                <a16:creationId xmlns:a16="http://schemas.microsoft.com/office/drawing/2014/main" id="{F880A54B-6DCD-37D5-D1E9-CBDFE03CF4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038" y="1941513"/>
            <a:ext cx="7481887" cy="327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9">
            <a:extLst>
              <a:ext uri="{FF2B5EF4-FFF2-40B4-BE49-F238E27FC236}">
                <a16:creationId xmlns:a16="http://schemas.microsoft.com/office/drawing/2014/main" id="{C3F48C40-2E31-0208-FBB6-DD04A81A59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0475" y="1941513"/>
            <a:ext cx="3852863" cy="327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B08C0-3D85-D7D7-2F4A-3C77BF9BF3E8}"/>
              </a:ext>
            </a:extLst>
          </p:cNvPr>
          <p:cNvSpPr>
            <a:spLocks noGrp="1"/>
          </p:cNvSpPr>
          <p:nvPr>
            <p:ph type="title"/>
          </p:nvPr>
        </p:nvSpPr>
        <p:spPr/>
        <p:txBody>
          <a:bodyPr/>
          <a:lstStyle/>
          <a:p>
            <a:pPr fontAlgn="auto">
              <a:spcAft>
                <a:spcPts val="0"/>
              </a:spcAft>
              <a:defRPr/>
            </a:pPr>
            <a:r>
              <a:rPr lang="en-GB" dirty="0" err="1">
                <a:ea typeface="+mj-ea"/>
              </a:rPr>
              <a:t>Fremanezumab</a:t>
            </a:r>
            <a:r>
              <a:rPr lang="en-GB" dirty="0">
                <a:ea typeface="+mj-ea"/>
              </a:rPr>
              <a:t> FOCUS Study</a:t>
            </a:r>
          </a:p>
        </p:txBody>
      </p:sp>
      <p:sp>
        <p:nvSpPr>
          <p:cNvPr id="3" name="Content Placeholder 2">
            <a:extLst>
              <a:ext uri="{FF2B5EF4-FFF2-40B4-BE49-F238E27FC236}">
                <a16:creationId xmlns:a16="http://schemas.microsoft.com/office/drawing/2014/main" id="{8635265B-E7C8-4EF5-F280-53C11D17A12A}"/>
              </a:ext>
            </a:extLst>
          </p:cNvPr>
          <p:cNvSpPr>
            <a:spLocks noGrp="1"/>
          </p:cNvSpPr>
          <p:nvPr>
            <p:ph idx="1"/>
          </p:nvPr>
        </p:nvSpPr>
        <p:spPr/>
        <p:txBody>
          <a:bodyPr/>
          <a:lstStyle/>
          <a:p>
            <a:endParaRPr lang="en-GB"/>
          </a:p>
        </p:txBody>
      </p:sp>
      <p:pic>
        <p:nvPicPr>
          <p:cNvPr id="37891" name="Picture 2">
            <a:extLst>
              <a:ext uri="{FF2B5EF4-FFF2-40B4-BE49-F238E27FC236}">
                <a16:creationId xmlns:a16="http://schemas.microsoft.com/office/drawing/2014/main" id="{A013A0E8-1259-32DB-3340-45D38FF48ECF}"/>
              </a:ext>
            </a:extLst>
          </p:cNvPr>
          <p:cNvPicPr preferRelativeResize="0">
            <a:picLocks noChangeArrowheads="1"/>
          </p:cNvPicPr>
          <p:nvPr/>
        </p:nvPicPr>
        <p:blipFill>
          <a:blip r:embed="rId2">
            <a:extLst>
              <a:ext uri="{28A0092B-C50C-407E-A947-70E740481C1C}">
                <a14:useLocalDpi xmlns:a14="http://schemas.microsoft.com/office/drawing/2010/main" val="0"/>
              </a:ext>
            </a:extLst>
          </a:blip>
          <a:srcRect l="67038" t="30424" r="6247" b="57446"/>
          <a:stretch>
            <a:fillRect/>
          </a:stretch>
        </p:blipFill>
        <p:spPr bwMode="auto">
          <a:xfrm>
            <a:off x="273050" y="1643063"/>
            <a:ext cx="6362700" cy="482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3">
            <a:extLst>
              <a:ext uri="{FF2B5EF4-FFF2-40B4-BE49-F238E27FC236}">
                <a16:creationId xmlns:a16="http://schemas.microsoft.com/office/drawing/2014/main" id="{186BE517-063B-0AFF-F10B-C2A9F3FD07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4988" y="3097213"/>
            <a:ext cx="5080000" cy="268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Box 4">
            <a:extLst>
              <a:ext uri="{FF2B5EF4-FFF2-40B4-BE49-F238E27FC236}">
                <a16:creationId xmlns:a16="http://schemas.microsoft.com/office/drawing/2014/main" id="{7F582491-9974-E433-729F-03C584289D13}"/>
              </a:ext>
            </a:extLst>
          </p:cNvPr>
          <p:cNvSpPr txBox="1">
            <a:spLocks noChangeArrowheads="1"/>
          </p:cNvSpPr>
          <p:nvPr/>
        </p:nvSpPr>
        <p:spPr bwMode="auto">
          <a:xfrm>
            <a:off x="7364413" y="2425700"/>
            <a:ext cx="4121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sto MT" panose="02040603050505030304" pitchFamily="18" charset="0"/>
              </a:defRPr>
            </a:lvl1pPr>
            <a:lvl2pPr marL="742950" indent="-285750">
              <a:defRPr>
                <a:solidFill>
                  <a:schemeClr val="tx1"/>
                </a:solidFill>
                <a:latin typeface="Calisto MT" panose="02040603050505030304" pitchFamily="18" charset="0"/>
              </a:defRPr>
            </a:lvl2pPr>
            <a:lvl3pPr marL="1143000" indent="-228600">
              <a:defRPr>
                <a:solidFill>
                  <a:schemeClr val="tx1"/>
                </a:solidFill>
                <a:latin typeface="Calisto MT" panose="02040603050505030304" pitchFamily="18" charset="0"/>
              </a:defRPr>
            </a:lvl3pPr>
            <a:lvl4pPr marL="1600200" indent="-228600">
              <a:defRPr>
                <a:solidFill>
                  <a:schemeClr val="tx1"/>
                </a:solidFill>
                <a:latin typeface="Calisto MT" panose="02040603050505030304" pitchFamily="18" charset="0"/>
              </a:defRPr>
            </a:lvl4pPr>
            <a:lvl5pPr marL="2057400" indent="-228600">
              <a:defRPr>
                <a:solidFill>
                  <a:schemeClr val="tx1"/>
                </a:solidFill>
                <a:latin typeface="Calisto MT" panose="02040603050505030304" pitchFamily="18" charset="0"/>
              </a:defRPr>
            </a:lvl5pPr>
            <a:lvl6pPr marL="2514600" indent="-228600" defTabSz="457200" fontAlgn="base">
              <a:spcBef>
                <a:spcPct val="0"/>
              </a:spcBef>
              <a:spcAft>
                <a:spcPct val="0"/>
              </a:spcAft>
              <a:defRPr>
                <a:solidFill>
                  <a:schemeClr val="tx1"/>
                </a:solidFill>
                <a:latin typeface="Calisto MT" panose="02040603050505030304" pitchFamily="18" charset="0"/>
              </a:defRPr>
            </a:lvl6pPr>
            <a:lvl7pPr marL="2971800" indent="-228600" defTabSz="457200" fontAlgn="base">
              <a:spcBef>
                <a:spcPct val="0"/>
              </a:spcBef>
              <a:spcAft>
                <a:spcPct val="0"/>
              </a:spcAft>
              <a:defRPr>
                <a:solidFill>
                  <a:schemeClr val="tx1"/>
                </a:solidFill>
                <a:latin typeface="Calisto MT" panose="02040603050505030304" pitchFamily="18" charset="0"/>
              </a:defRPr>
            </a:lvl7pPr>
            <a:lvl8pPr marL="3429000" indent="-228600" defTabSz="457200" fontAlgn="base">
              <a:spcBef>
                <a:spcPct val="0"/>
              </a:spcBef>
              <a:spcAft>
                <a:spcPct val="0"/>
              </a:spcAft>
              <a:defRPr>
                <a:solidFill>
                  <a:schemeClr val="tx1"/>
                </a:solidFill>
                <a:latin typeface="Calisto MT" panose="02040603050505030304" pitchFamily="18" charset="0"/>
              </a:defRPr>
            </a:lvl8pPr>
            <a:lvl9pPr marL="3886200" indent="-228600" defTabSz="457200" fontAlgn="base">
              <a:spcBef>
                <a:spcPct val="0"/>
              </a:spcBef>
              <a:spcAft>
                <a:spcPct val="0"/>
              </a:spcAft>
              <a:defRPr>
                <a:solidFill>
                  <a:schemeClr val="tx1"/>
                </a:solidFill>
                <a:latin typeface="Calisto MT" panose="02040603050505030304" pitchFamily="18" charset="0"/>
              </a:defRPr>
            </a:lvl9pPr>
          </a:lstStyle>
          <a:p>
            <a:pPr algn="ctr" eaLnBrk="1" hangingPunct="1"/>
            <a:r>
              <a:rPr lang="en-GB" altLang="en-US" sz="2400"/>
              <a:t>Prior Botox failures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pc="-150" dirty="0"/>
              <a:t>Transcranial magnetic stimulation</a:t>
            </a:r>
          </a:p>
        </p:txBody>
      </p:sp>
      <p:sp>
        <p:nvSpPr>
          <p:cNvPr id="3" name="Content Placeholder 2"/>
          <p:cNvSpPr>
            <a:spLocks noGrp="1"/>
          </p:cNvSpPr>
          <p:nvPr>
            <p:ph idx="1"/>
          </p:nvPr>
        </p:nvSpPr>
        <p:spPr/>
        <p:txBody>
          <a:bodyPr>
            <a:normAutofit lnSpcReduction="10000"/>
          </a:bodyPr>
          <a:lstStyle/>
          <a:p>
            <a:r>
              <a:rPr lang="en-GB" dirty="0"/>
              <a:t>TMS is a non-invasive technique that applies a brief magnetic pulse to the scalp and underlying cortex, changing the pattern of neuronal firing</a:t>
            </a:r>
          </a:p>
          <a:p>
            <a:r>
              <a:rPr lang="en-GB" dirty="0"/>
              <a:t>developed in the 1980s</a:t>
            </a:r>
          </a:p>
          <a:p>
            <a:pPr lvl="1"/>
            <a:r>
              <a:rPr lang="en-GB" dirty="0"/>
              <a:t>used for anatomical brain imaging</a:t>
            </a:r>
          </a:p>
          <a:p>
            <a:pPr lvl="1"/>
            <a:r>
              <a:rPr lang="en-GB" dirty="0"/>
              <a:t>other therapeutic purposes, </a:t>
            </a:r>
            <a:r>
              <a:rPr lang="en-GB" dirty="0" err="1"/>
              <a:t>esp</a:t>
            </a:r>
            <a:r>
              <a:rPr lang="en-GB" dirty="0"/>
              <a:t> depression</a:t>
            </a:r>
          </a:p>
          <a:p>
            <a:pPr lvl="1"/>
            <a:r>
              <a:rPr lang="en-GB" dirty="0"/>
              <a:t>In migraine used to demonstrate abnormal cortical excitability (by eliciting </a:t>
            </a:r>
            <a:r>
              <a:rPr lang="en-GB" dirty="0" err="1"/>
              <a:t>phosphenes</a:t>
            </a:r>
            <a:r>
              <a:rPr lang="en-GB" dirty="0"/>
              <a:t> following occipital lobe stimulation)</a:t>
            </a:r>
          </a:p>
          <a:p>
            <a:r>
              <a:rPr lang="en-GB" dirty="0"/>
              <a:t>initial studies in migraine </a:t>
            </a:r>
            <a:r>
              <a:rPr lang="en-GB" b="1" dirty="0"/>
              <a:t>with aura</a:t>
            </a:r>
          </a:p>
          <a:p>
            <a:pPr lvl="1"/>
            <a:r>
              <a:rPr lang="en-GB" dirty="0"/>
              <a:t>The hypothesis being that TMS would disrupt CSD, the pathophysiological substrate of aura</a:t>
            </a:r>
          </a:p>
        </p:txBody>
      </p:sp>
    </p:spTree>
    <p:extLst>
      <p:ext uri="{BB962C8B-B14F-4D97-AF65-F5344CB8AC3E}">
        <p14:creationId xmlns:p14="http://schemas.microsoft.com/office/powerpoint/2010/main" val="4282059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47F41-05D1-4810-9ED4-F5DCC3EEA7BA}"/>
              </a:ext>
            </a:extLst>
          </p:cNvPr>
          <p:cNvSpPr>
            <a:spLocks noGrp="1"/>
          </p:cNvSpPr>
          <p:nvPr>
            <p:ph type="title"/>
          </p:nvPr>
        </p:nvSpPr>
        <p:spPr>
          <a:xfrm>
            <a:off x="648929" y="629266"/>
            <a:ext cx="6586491" cy="1676603"/>
          </a:xfrm>
        </p:spPr>
        <p:txBody>
          <a:bodyPr>
            <a:normAutofit/>
          </a:bodyPr>
          <a:lstStyle/>
          <a:p>
            <a:r>
              <a:rPr lang="en-GB" dirty="0"/>
              <a:t>Ergots and migraine</a:t>
            </a:r>
            <a:br>
              <a:rPr lang="en-GB" dirty="0"/>
            </a:br>
            <a:endParaRPr lang="en-GB" dirty="0"/>
          </a:p>
        </p:txBody>
      </p:sp>
      <p:sp>
        <p:nvSpPr>
          <p:cNvPr id="3" name="Content Placeholder 2">
            <a:extLst>
              <a:ext uri="{FF2B5EF4-FFF2-40B4-BE49-F238E27FC236}">
                <a16:creationId xmlns:a16="http://schemas.microsoft.com/office/drawing/2014/main" id="{C15E4EC3-658B-45E4-AC4F-C937C1F7D937}"/>
              </a:ext>
            </a:extLst>
          </p:cNvPr>
          <p:cNvSpPr>
            <a:spLocks noGrp="1"/>
          </p:cNvSpPr>
          <p:nvPr>
            <p:ph idx="1"/>
          </p:nvPr>
        </p:nvSpPr>
        <p:spPr>
          <a:xfrm>
            <a:off x="648930" y="2438400"/>
            <a:ext cx="6586489" cy="3785419"/>
          </a:xfrm>
        </p:spPr>
        <p:txBody>
          <a:bodyPr>
            <a:normAutofit/>
          </a:bodyPr>
          <a:lstStyle/>
          <a:p>
            <a:r>
              <a:rPr lang="en-GB" altLang="en-US" sz="2400" dirty="0"/>
              <a:t>an English physician, Edward </a:t>
            </a:r>
            <a:r>
              <a:rPr lang="en-GB" altLang="en-US" sz="2400" dirty="0" err="1"/>
              <a:t>Woakes</a:t>
            </a:r>
            <a:r>
              <a:rPr lang="en-GB" altLang="en-US" sz="2400" dirty="0"/>
              <a:t> is believed to have been the first to describe the treatment of migraine with ergot of rye in 1878</a:t>
            </a:r>
          </a:p>
          <a:p>
            <a:r>
              <a:rPr lang="en-GB" altLang="en-US" sz="2400" dirty="0"/>
              <a:t>ergot pharmacology was complex</a:t>
            </a:r>
          </a:p>
          <a:p>
            <a:r>
              <a:rPr lang="en-GB" altLang="en-US" sz="2400" dirty="0"/>
              <a:t>during WWI, Stoll at Sandoz Pharma isolated ergotamine and showed it to have antimigraine properties, unlike other ergot derivatives</a:t>
            </a:r>
          </a:p>
          <a:p>
            <a:r>
              <a:rPr lang="en-GB" altLang="en-US" sz="2400" dirty="0"/>
              <a:t>the American physician Harold Wolff studied both the effect of ergotamine on arterial pulsation in migraine attacks</a:t>
            </a:r>
          </a:p>
        </p:txBody>
      </p:sp>
      <p:pic>
        <p:nvPicPr>
          <p:cNvPr id="4" name="Picture 3">
            <a:extLst>
              <a:ext uri="{FF2B5EF4-FFF2-40B4-BE49-F238E27FC236}">
                <a16:creationId xmlns:a16="http://schemas.microsoft.com/office/drawing/2014/main" id="{1EEFEE3A-FC53-4FFA-B4BA-71CCC4CE25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18" r="1719"/>
          <a:stretch/>
        </p:blipFill>
        <p:spPr bwMode="auto">
          <a:xfrm>
            <a:off x="7556408" y="10"/>
            <a:ext cx="4635591" cy="6857990"/>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70009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Landmark TMS trial</a:t>
            </a:r>
          </a:p>
        </p:txBody>
      </p:sp>
      <p:sp>
        <p:nvSpPr>
          <p:cNvPr id="3" name="Content Placeholder 2"/>
          <p:cNvSpPr>
            <a:spLocks noGrp="1"/>
          </p:cNvSpPr>
          <p:nvPr>
            <p:ph idx="1"/>
          </p:nvPr>
        </p:nvSpPr>
        <p:spPr/>
        <p:txBody>
          <a:bodyPr>
            <a:normAutofit lnSpcReduction="10000"/>
          </a:bodyPr>
          <a:lstStyle/>
          <a:p>
            <a:r>
              <a:rPr lang="en-GB" dirty="0"/>
              <a:t>double blind, parallel group, sham controlled trial published in </a:t>
            </a:r>
            <a:r>
              <a:rPr lang="en-GB" i="1" dirty="0"/>
              <a:t>Lancet Neurology</a:t>
            </a:r>
            <a:r>
              <a:rPr lang="en-GB" dirty="0"/>
              <a:t> in 2010 in patients with </a:t>
            </a:r>
            <a:r>
              <a:rPr lang="en-GB" b="1" dirty="0"/>
              <a:t>aura</a:t>
            </a:r>
          </a:p>
          <a:p>
            <a:r>
              <a:rPr lang="en-GB" b="1" dirty="0"/>
              <a:t>acute </a:t>
            </a:r>
            <a:r>
              <a:rPr lang="en-GB" dirty="0"/>
              <a:t>treatment with 2 pulses at 30 sec intervals within hour of aura onset</a:t>
            </a:r>
          </a:p>
          <a:p>
            <a:r>
              <a:rPr lang="en-GB" dirty="0"/>
              <a:t>39% pain free at 2 hr vs 22% sham</a:t>
            </a:r>
          </a:p>
          <a:p>
            <a:pPr lvl="1"/>
            <a:r>
              <a:rPr lang="en-GB" dirty="0"/>
              <a:t>Sustained pain free rates at 24/48 hr in favour of TMS</a:t>
            </a:r>
          </a:p>
          <a:p>
            <a:pPr lvl="2"/>
            <a:r>
              <a:rPr lang="en-GB" dirty="0"/>
              <a:t>global assessment of relief better in sham arm</a:t>
            </a:r>
          </a:p>
          <a:p>
            <a:pPr lvl="2"/>
            <a:r>
              <a:rPr lang="en-GB" dirty="0"/>
              <a:t>no difference in medication use</a:t>
            </a:r>
          </a:p>
          <a:p>
            <a:pPr lvl="2"/>
            <a:r>
              <a:rPr lang="en-GB" dirty="0"/>
              <a:t>safe and well tolerated</a:t>
            </a:r>
          </a:p>
          <a:p>
            <a:r>
              <a:rPr lang="en-GB" dirty="0"/>
              <a:t>CE mark, 2011</a:t>
            </a:r>
          </a:p>
          <a:p>
            <a:r>
              <a:rPr lang="en-GB" dirty="0"/>
              <a:t>NICE IPG 477, 2014</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8988" y="3551954"/>
            <a:ext cx="3097212"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M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15198" y="4481848"/>
            <a:ext cx="2414403" cy="17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84589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Vagus</a:t>
            </a:r>
            <a:r>
              <a:rPr lang="en-GB" dirty="0"/>
              <a:t> nerve stimulation</a:t>
            </a:r>
          </a:p>
        </p:txBody>
      </p:sp>
      <p:sp>
        <p:nvSpPr>
          <p:cNvPr id="3" name="Content Placeholder 2"/>
          <p:cNvSpPr>
            <a:spLocks noGrp="1"/>
          </p:cNvSpPr>
          <p:nvPr>
            <p:ph idx="1"/>
          </p:nvPr>
        </p:nvSpPr>
        <p:spPr/>
        <p:txBody>
          <a:bodyPr/>
          <a:lstStyle/>
          <a:p>
            <a:r>
              <a:rPr lang="en-GB" dirty="0"/>
              <a:t>interest originated from a case report (2002) in which a patient who had VNS implanted to treat epilepsy reported cessation of headaches after 8/52</a:t>
            </a:r>
          </a:p>
          <a:p>
            <a:r>
              <a:rPr lang="en-GB" dirty="0"/>
              <a:t>Alex </a:t>
            </a:r>
            <a:r>
              <a:rPr lang="en-GB" dirty="0" err="1"/>
              <a:t>Mauskop</a:t>
            </a:r>
            <a:r>
              <a:rPr lang="en-GB" dirty="0"/>
              <a:t> in NY treated 4 patients with refractory migraine, two of whom improved significantly</a:t>
            </a:r>
          </a:p>
          <a:p>
            <a:r>
              <a:rPr lang="en-GB" dirty="0"/>
              <a:t>with creation of a non-invasive VNS device, trials in primary headache disorders have become possible</a:t>
            </a:r>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1048" y="4399410"/>
            <a:ext cx="2133600" cy="1819275"/>
          </a:xfrm>
          <a:prstGeom prst="rect">
            <a:avLst/>
          </a:prstGeom>
        </p:spPr>
      </p:pic>
    </p:spTree>
    <p:extLst>
      <p:ext uri="{BB962C8B-B14F-4D97-AF65-F5344CB8AC3E}">
        <p14:creationId xmlns:p14="http://schemas.microsoft.com/office/powerpoint/2010/main" val="40571490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Why the </a:t>
            </a:r>
            <a:r>
              <a:rPr lang="en-GB" dirty="0" err="1"/>
              <a:t>vagus</a:t>
            </a:r>
            <a:r>
              <a:rPr lang="en-GB" dirty="0"/>
              <a:t>?</a:t>
            </a:r>
          </a:p>
        </p:txBody>
      </p:sp>
      <p:sp>
        <p:nvSpPr>
          <p:cNvPr id="3" name="Content Placeholder 2"/>
          <p:cNvSpPr>
            <a:spLocks noGrp="1"/>
          </p:cNvSpPr>
          <p:nvPr>
            <p:ph idx="1"/>
          </p:nvPr>
        </p:nvSpPr>
        <p:spPr>
          <a:xfrm>
            <a:off x="685800" y="2194560"/>
            <a:ext cx="8780172" cy="4024125"/>
          </a:xfrm>
        </p:spPr>
        <p:txBody>
          <a:bodyPr>
            <a:normAutofit fontScale="92500" lnSpcReduction="10000"/>
          </a:bodyPr>
          <a:lstStyle/>
          <a:p>
            <a:r>
              <a:rPr lang="en-US" altLang="en-US" dirty="0"/>
              <a:t>PJG: “The </a:t>
            </a:r>
            <a:r>
              <a:rPr lang="en-US" altLang="en-US" dirty="0" err="1"/>
              <a:t>vagus</a:t>
            </a:r>
            <a:r>
              <a:rPr lang="en-US" altLang="en-US" dirty="0"/>
              <a:t> nerve is a remarkable nerve by any standards, and would even fascinate other organ-based specialists as it innervates important structures very broadly.”</a:t>
            </a:r>
          </a:p>
          <a:p>
            <a:r>
              <a:rPr lang="en-US" altLang="en-US" dirty="0"/>
              <a:t>mixed sensory and motor nerve that serves several major organs including the heart, lung, GI tract; </a:t>
            </a:r>
            <a:r>
              <a:rPr lang="en-US" dirty="0"/>
              <a:t>plays an important role in the ANS; most </a:t>
            </a:r>
            <a:r>
              <a:rPr lang="en-US" dirty="0" err="1"/>
              <a:t>vagus</a:t>
            </a:r>
            <a:r>
              <a:rPr lang="en-US" dirty="0"/>
              <a:t> nerve </a:t>
            </a:r>
            <a:r>
              <a:rPr lang="en-US" dirty="0" err="1"/>
              <a:t>fibres</a:t>
            </a:r>
            <a:r>
              <a:rPr lang="en-US" dirty="0"/>
              <a:t> in the neck are small </a:t>
            </a:r>
            <a:r>
              <a:rPr lang="en-US" dirty="0" err="1"/>
              <a:t>calibre</a:t>
            </a:r>
            <a:r>
              <a:rPr lang="en-US" dirty="0"/>
              <a:t> visceral afferents</a:t>
            </a:r>
          </a:p>
          <a:p>
            <a:r>
              <a:rPr lang="en-US" dirty="0"/>
              <a:t>vagal projections extend to several brain areas, including the locus </a:t>
            </a:r>
            <a:r>
              <a:rPr lang="en-US" dirty="0" err="1"/>
              <a:t>coeruleus</a:t>
            </a:r>
            <a:r>
              <a:rPr lang="en-US" dirty="0"/>
              <a:t> (LC) and the hypothalamus, that are known/believed to be involved in pathophysiology of primary headache disorders</a:t>
            </a:r>
          </a:p>
          <a:p>
            <a:endParaRPr lang="en-US" dirty="0"/>
          </a:p>
          <a:p>
            <a:endParaRPr lang="en-GB"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51839"/>
          <a:stretch/>
        </p:blipFill>
        <p:spPr>
          <a:xfrm>
            <a:off x="9569004" y="3993604"/>
            <a:ext cx="1841679" cy="2323604"/>
          </a:xfrm>
          <a:prstGeom prst="rect">
            <a:avLst/>
          </a:prstGeom>
        </p:spPr>
      </p:pic>
    </p:spTree>
    <p:extLst>
      <p:ext uri="{BB962C8B-B14F-4D97-AF65-F5344CB8AC3E}">
        <p14:creationId xmlns:p14="http://schemas.microsoft.com/office/powerpoint/2010/main" val="5870743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VNS trials: PREVA (CH)</a:t>
            </a:r>
          </a:p>
        </p:txBody>
      </p:sp>
      <p:grpSp>
        <p:nvGrpSpPr>
          <p:cNvPr id="6" name="Group 5"/>
          <p:cNvGrpSpPr/>
          <p:nvPr/>
        </p:nvGrpSpPr>
        <p:grpSpPr>
          <a:xfrm>
            <a:off x="1569078" y="1985022"/>
            <a:ext cx="8458199" cy="4900757"/>
            <a:chOff x="457200" y="1317163"/>
            <a:chExt cx="8458199" cy="4900757"/>
          </a:xfrm>
        </p:grpSpPr>
        <p:grpSp>
          <p:nvGrpSpPr>
            <p:cNvPr id="7" name="Group 6"/>
            <p:cNvGrpSpPr/>
            <p:nvPr/>
          </p:nvGrpSpPr>
          <p:grpSpPr>
            <a:xfrm>
              <a:off x="6628344" y="1317163"/>
              <a:ext cx="2287055" cy="766377"/>
              <a:chOff x="1756185" y="-1160620"/>
              <a:chExt cx="2287055" cy="766377"/>
            </a:xfrm>
          </p:grpSpPr>
          <p:sp>
            <p:nvSpPr>
              <p:cNvPr id="19" name="Rectangle 18"/>
              <p:cNvSpPr/>
              <p:nvPr/>
            </p:nvSpPr>
            <p:spPr>
              <a:xfrm>
                <a:off x="1913665" y="-1160620"/>
                <a:ext cx="2129575" cy="51398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n-US" sz="1400" b="1" dirty="0">
                    <a:latin typeface="Tahoma" panose="020B0604030504040204" pitchFamily="34" charset="0"/>
                    <a:ea typeface="Tahoma" panose="020B0604030504040204" pitchFamily="34" charset="0"/>
                    <a:cs typeface="Tahoma" panose="020B0604030504040204" pitchFamily="34" charset="0"/>
                  </a:rPr>
                  <a:t>Baseline</a:t>
                </a:r>
              </a:p>
            </p:txBody>
          </p:sp>
          <p:sp>
            <p:nvSpPr>
              <p:cNvPr id="20" name="Rectangle 19"/>
              <p:cNvSpPr/>
              <p:nvPr/>
            </p:nvSpPr>
            <p:spPr>
              <a:xfrm>
                <a:off x="1757240" y="-997608"/>
                <a:ext cx="214321" cy="182880"/>
              </a:xfrm>
              <a:prstGeom prst="rect">
                <a:avLst/>
              </a:prstGeom>
              <a:solidFill>
                <a:srgbClr val="44546A"/>
              </a:solidFill>
              <a:ln>
                <a:noFill/>
              </a:ln>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21" name="Rectangle 20"/>
              <p:cNvSpPr/>
              <p:nvPr/>
            </p:nvSpPr>
            <p:spPr>
              <a:xfrm>
                <a:off x="1756185" y="-740751"/>
                <a:ext cx="214321" cy="182880"/>
              </a:xfrm>
              <a:prstGeom prst="rect">
                <a:avLst/>
              </a:prstGeom>
              <a:solidFill>
                <a:srgbClr val="ED7D31"/>
              </a:solidFill>
              <a:ln>
                <a:noFill/>
              </a:ln>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22" name="Rectangle 21"/>
              <p:cNvSpPr/>
              <p:nvPr/>
            </p:nvSpPr>
            <p:spPr>
              <a:xfrm>
                <a:off x="1913665" y="-908226"/>
                <a:ext cx="2129575" cy="51398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n-US" sz="1400" b="1" dirty="0">
                    <a:latin typeface="Tahoma" panose="020B0604030504040204" pitchFamily="34" charset="0"/>
                    <a:ea typeface="Tahoma" panose="020B0604030504040204" pitchFamily="34" charset="0"/>
                    <a:cs typeface="Tahoma" panose="020B0604030504040204" pitchFamily="34" charset="0"/>
                  </a:rPr>
                  <a:t>Randomized Phase</a:t>
                </a:r>
              </a:p>
            </p:txBody>
          </p:sp>
        </p:grpSp>
        <p:grpSp>
          <p:nvGrpSpPr>
            <p:cNvPr id="8" name="Group 7"/>
            <p:cNvGrpSpPr/>
            <p:nvPr/>
          </p:nvGrpSpPr>
          <p:grpSpPr>
            <a:xfrm>
              <a:off x="457200" y="1480175"/>
              <a:ext cx="8166100" cy="4737745"/>
              <a:chOff x="457200" y="1480175"/>
              <a:chExt cx="8166100" cy="4737745"/>
            </a:xfrm>
          </p:grpSpPr>
          <p:graphicFrame>
            <p:nvGraphicFramePr>
              <p:cNvPr id="9" name="Content Placeholder 11"/>
              <p:cNvGraphicFramePr>
                <a:graphicFrameLocks/>
              </p:cNvGraphicFramePr>
              <p:nvPr/>
            </p:nvGraphicFramePr>
            <p:xfrm>
              <a:off x="457200" y="1480175"/>
              <a:ext cx="8166100" cy="4737745"/>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1"/>
              <p:cNvSpPr txBox="1"/>
              <p:nvPr/>
            </p:nvSpPr>
            <p:spPr>
              <a:xfrm>
                <a:off x="2874233" y="1984385"/>
                <a:ext cx="1215592" cy="23654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-6.9</a:t>
                </a:r>
              </a:p>
            </p:txBody>
          </p:sp>
          <p:sp>
            <p:nvSpPr>
              <p:cNvPr id="11" name="Right Bracket 10"/>
              <p:cNvSpPr/>
              <p:nvPr/>
            </p:nvSpPr>
            <p:spPr>
              <a:xfrm rot="5400000" flipH="1" flipV="1">
                <a:off x="3398252" y="1833621"/>
                <a:ext cx="140551" cy="1163379"/>
              </a:xfrm>
              <a:prstGeom prst="rightBracket">
                <a:avLst/>
              </a:prstGeom>
              <a:ln>
                <a:solidFill>
                  <a:schemeClr val="tx2"/>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2" name="TextBox 1"/>
              <p:cNvSpPr txBox="1"/>
              <p:nvPr/>
            </p:nvSpPr>
            <p:spPr>
              <a:xfrm>
                <a:off x="6079115" y="1961641"/>
                <a:ext cx="1215592" cy="23654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-2.0</a:t>
                </a:r>
              </a:p>
            </p:txBody>
          </p:sp>
          <p:sp>
            <p:nvSpPr>
              <p:cNvPr id="13" name="Right Bracket 12"/>
              <p:cNvSpPr/>
              <p:nvPr/>
            </p:nvSpPr>
            <p:spPr>
              <a:xfrm rot="5400000" flipH="1" flipV="1">
                <a:off x="6603134" y="1783983"/>
                <a:ext cx="140551" cy="1163379"/>
              </a:xfrm>
              <a:prstGeom prst="rightBracket">
                <a:avLst/>
              </a:prstGeom>
              <a:ln>
                <a:solidFill>
                  <a:schemeClr val="tx2"/>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4472662" y="2248266"/>
                <a:ext cx="962123" cy="307777"/>
              </a:xfrm>
              <a:prstGeom prst="rect">
                <a:avLst/>
              </a:prstGeom>
              <a:noFill/>
            </p:spPr>
            <p:txBody>
              <a:bodyPr wrap="none" rtlCol="0">
                <a:spAutoFit/>
              </a:bodyPr>
              <a:lstStyle/>
              <a:p>
                <a:r>
                  <a:rPr lang="en-US" sz="1400" b="1" i="1" dirty="0">
                    <a:latin typeface="Tahoma" panose="020B0604030504040204" pitchFamily="34" charset="0"/>
                    <a:ea typeface="Tahoma" panose="020B0604030504040204" pitchFamily="34" charset="0"/>
                    <a:cs typeface="Tahoma" panose="020B0604030504040204" pitchFamily="34" charset="0"/>
                  </a:rPr>
                  <a:t>P</a:t>
                </a:r>
                <a:r>
                  <a:rPr lang="en-US" sz="1400" b="1" dirty="0">
                    <a:latin typeface="Tahoma" panose="020B0604030504040204" pitchFamily="34" charset="0"/>
                    <a:ea typeface="Tahoma" panose="020B0604030504040204" pitchFamily="34" charset="0"/>
                    <a:cs typeface="Tahoma" panose="020B0604030504040204" pitchFamily="34" charset="0"/>
                  </a:rPr>
                  <a:t>=.0025</a:t>
                </a:r>
              </a:p>
            </p:txBody>
          </p:sp>
          <p:sp>
            <p:nvSpPr>
              <p:cNvPr id="15" name="TextBox 14"/>
              <p:cNvSpPr txBox="1"/>
              <p:nvPr/>
            </p:nvSpPr>
            <p:spPr>
              <a:xfrm>
                <a:off x="2582591" y="5043012"/>
                <a:ext cx="604653" cy="276999"/>
              </a:xfrm>
              <a:prstGeom prst="rect">
                <a:avLst/>
              </a:prstGeom>
              <a:noFill/>
            </p:spPr>
            <p:txBody>
              <a:bodyPr wrap="none" rtlCol="0">
                <a:spAutoFit/>
              </a:bodyPr>
              <a:lstStyle/>
              <a:p>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n=44</a:t>
                </a:r>
              </a:p>
            </p:txBody>
          </p:sp>
          <p:sp>
            <p:nvSpPr>
              <p:cNvPr id="16" name="TextBox 15"/>
              <p:cNvSpPr txBox="1"/>
              <p:nvPr/>
            </p:nvSpPr>
            <p:spPr>
              <a:xfrm>
                <a:off x="3725591" y="5043012"/>
                <a:ext cx="604653" cy="276999"/>
              </a:xfrm>
              <a:prstGeom prst="rect">
                <a:avLst/>
              </a:prstGeom>
              <a:noFill/>
            </p:spPr>
            <p:txBody>
              <a:bodyPr wrap="none" rtlCol="0">
                <a:spAutoFit/>
              </a:bodyPr>
              <a:lstStyle/>
              <a:p>
                <a:r>
                  <a:rPr lang="en-US" sz="1200" b="1" dirty="0">
                    <a:solidFill>
                      <a:schemeClr val="tx2"/>
                    </a:solidFill>
                    <a:latin typeface="Tahoma" panose="020B0604030504040204" pitchFamily="34" charset="0"/>
                    <a:ea typeface="Tahoma" panose="020B0604030504040204" pitchFamily="34" charset="0"/>
                    <a:cs typeface="Tahoma" panose="020B0604030504040204" pitchFamily="34" charset="0"/>
                  </a:rPr>
                  <a:t>n=37</a:t>
                </a:r>
              </a:p>
            </p:txBody>
          </p:sp>
          <p:sp>
            <p:nvSpPr>
              <p:cNvPr id="17" name="TextBox 16"/>
              <p:cNvSpPr txBox="1"/>
              <p:nvPr/>
            </p:nvSpPr>
            <p:spPr>
              <a:xfrm>
                <a:off x="5811566" y="5043012"/>
                <a:ext cx="604653" cy="276999"/>
              </a:xfrm>
              <a:prstGeom prst="rect">
                <a:avLst/>
              </a:prstGeom>
              <a:noFill/>
            </p:spPr>
            <p:txBody>
              <a:bodyPr wrap="none" rtlCol="0">
                <a:spAutoFit/>
              </a:bodyPr>
              <a:lstStyle/>
              <a:p>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n=48</a:t>
                </a:r>
              </a:p>
            </p:txBody>
          </p:sp>
          <p:sp>
            <p:nvSpPr>
              <p:cNvPr id="18" name="TextBox 17"/>
              <p:cNvSpPr txBox="1"/>
              <p:nvPr/>
            </p:nvSpPr>
            <p:spPr>
              <a:xfrm>
                <a:off x="6954566" y="5043012"/>
                <a:ext cx="604653" cy="276999"/>
              </a:xfrm>
              <a:prstGeom prst="rect">
                <a:avLst/>
              </a:prstGeom>
              <a:noFill/>
            </p:spPr>
            <p:txBody>
              <a:bodyPr wrap="none" rtlCol="0">
                <a:spAutoFit/>
              </a:bodyPr>
              <a:lstStyle/>
              <a:p>
                <a:r>
                  <a:rPr lang="en-US" sz="1200" b="1" dirty="0">
                    <a:solidFill>
                      <a:schemeClr val="tx2"/>
                    </a:solidFill>
                    <a:latin typeface="Tahoma" panose="020B0604030504040204" pitchFamily="34" charset="0"/>
                    <a:ea typeface="Tahoma" panose="020B0604030504040204" pitchFamily="34" charset="0"/>
                    <a:cs typeface="Tahoma" panose="020B0604030504040204" pitchFamily="34" charset="0"/>
                  </a:rPr>
                  <a:t>n=47</a:t>
                </a:r>
              </a:p>
            </p:txBody>
          </p:sp>
        </p:grpSp>
      </p:grpSp>
    </p:spTree>
    <p:extLst>
      <p:ext uri="{BB962C8B-B14F-4D97-AF65-F5344CB8AC3E}">
        <p14:creationId xmlns:p14="http://schemas.microsoft.com/office/powerpoint/2010/main" val="40211039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VNS trials: PREVA (CH)</a:t>
            </a:r>
          </a:p>
        </p:txBody>
      </p:sp>
      <p:graphicFrame>
        <p:nvGraphicFramePr>
          <p:cNvPr id="3" name="Content Placeholder 6"/>
          <p:cNvGraphicFramePr>
            <a:graphicFrameLocks/>
          </p:cNvGraphicFramePr>
          <p:nvPr/>
        </p:nvGraphicFramePr>
        <p:xfrm>
          <a:off x="1050702" y="2441674"/>
          <a:ext cx="8229600" cy="4272404"/>
        </p:xfrm>
        <a:graphic>
          <a:graphicData uri="http://schemas.openxmlformats.org/drawingml/2006/chart">
            <c:chart xmlns:c="http://schemas.openxmlformats.org/drawingml/2006/chart" xmlns:r="http://schemas.openxmlformats.org/officeDocument/2006/relationships" r:id="rId2"/>
          </a:graphicData>
        </a:graphic>
      </p:graphicFrame>
      <p:sp>
        <p:nvSpPr>
          <p:cNvPr id="4" name="Content Placeholder 2"/>
          <p:cNvSpPr txBox="1">
            <a:spLocks/>
          </p:cNvSpPr>
          <p:nvPr/>
        </p:nvSpPr>
        <p:spPr>
          <a:xfrm>
            <a:off x="4728493" y="2057400"/>
            <a:ext cx="7339012" cy="373379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US" dirty="0"/>
              <a:t>Longer duration of treatment with VNS was associated with a continued reduction in the frequency of CH attacks</a:t>
            </a:r>
            <a:endParaRPr lang="en-US" baseline="30000" dirty="0"/>
          </a:p>
        </p:txBody>
      </p:sp>
    </p:spTree>
    <p:extLst>
      <p:ext uri="{BB962C8B-B14F-4D97-AF65-F5344CB8AC3E}">
        <p14:creationId xmlns:p14="http://schemas.microsoft.com/office/powerpoint/2010/main" val="29123808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VNS trials: EVENT (CM)</a:t>
            </a:r>
          </a:p>
        </p:txBody>
      </p:sp>
      <p:grpSp>
        <p:nvGrpSpPr>
          <p:cNvPr id="8" name="Group 7"/>
          <p:cNvGrpSpPr/>
          <p:nvPr/>
        </p:nvGrpSpPr>
        <p:grpSpPr>
          <a:xfrm>
            <a:off x="2514600" y="2054056"/>
            <a:ext cx="7200039" cy="4803945"/>
            <a:chOff x="1645813" y="1714698"/>
            <a:chExt cx="4560361" cy="3283508"/>
          </a:xfrm>
        </p:grpSpPr>
        <p:graphicFrame>
          <p:nvGraphicFramePr>
            <p:cNvPr id="9" name="Chart 8"/>
            <p:cNvGraphicFramePr/>
            <p:nvPr/>
          </p:nvGraphicFramePr>
          <p:xfrm>
            <a:off x="2037783" y="1714698"/>
            <a:ext cx="4168391" cy="3283508"/>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p:cNvSpPr/>
            <p:nvPr/>
          </p:nvSpPr>
          <p:spPr>
            <a:xfrm rot="16200000">
              <a:off x="714143" y="3019073"/>
              <a:ext cx="2233726" cy="370385"/>
            </a:xfrm>
            <a:prstGeom prst="rect">
              <a:avLst/>
            </a:prstGeom>
            <a:noFill/>
          </p:spPr>
          <p:txBody>
            <a:bodyPr wrap="square">
              <a:spAutoFit/>
            </a:bodyPr>
            <a:lstStyle/>
            <a:p>
              <a:pPr algn="ctr">
                <a:defRPr/>
              </a:pPr>
              <a:r>
                <a:rPr lang="en-US" sz="1600" b="1" kern="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Number of Headache Days per 28 Days</a:t>
              </a:r>
            </a:p>
          </p:txBody>
        </p:sp>
      </p:grpSp>
    </p:spTree>
    <p:extLst>
      <p:ext uri="{BB962C8B-B14F-4D97-AF65-F5344CB8AC3E}">
        <p14:creationId xmlns:p14="http://schemas.microsoft.com/office/powerpoint/2010/main" val="37398146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VNS trials: EVENT (CM)</a:t>
            </a:r>
          </a:p>
        </p:txBody>
      </p:sp>
      <p:sp>
        <p:nvSpPr>
          <p:cNvPr id="70" name="Footer Placeholder 4"/>
          <p:cNvSpPr>
            <a:spLocks noGrp="1"/>
          </p:cNvSpPr>
          <p:nvPr>
            <p:ph type="ftr" sz="quarter" idx="11"/>
          </p:nvPr>
        </p:nvSpPr>
        <p:spPr/>
        <p:txBody>
          <a:bodyPr/>
          <a:lstStyle/>
          <a:p>
            <a:r>
              <a:rPr lang="en-US" sz="1000" dirty="0">
                <a:solidFill>
                  <a:schemeClr val="tx2"/>
                </a:solidFill>
              </a:rPr>
              <a:t>Data presented as mean change from baseline. </a:t>
            </a:r>
          </a:p>
          <a:p>
            <a:r>
              <a:rPr lang="en-US" sz="1000" dirty="0">
                <a:solidFill>
                  <a:schemeClr val="tx2"/>
                </a:solidFill>
              </a:rPr>
              <a:t>Analysis of the per-protocol population.</a:t>
            </a:r>
          </a:p>
        </p:txBody>
      </p:sp>
      <p:cxnSp>
        <p:nvCxnSpPr>
          <p:cNvPr id="9" name="Straight Connector 8"/>
          <p:cNvCxnSpPr/>
          <p:nvPr/>
        </p:nvCxnSpPr>
        <p:spPr>
          <a:xfrm>
            <a:off x="6552565" y="2667001"/>
            <a:ext cx="1" cy="3174557"/>
          </a:xfrm>
          <a:prstGeom prst="line">
            <a:avLst/>
          </a:prstGeom>
          <a:noFill/>
          <a:ln w="22225" cap="flat" cmpd="sng" algn="ctr">
            <a:solidFill>
              <a:srgbClr val="000000"/>
            </a:solidFill>
            <a:prstDash val="sysDash"/>
            <a:miter lim="800000"/>
          </a:ln>
          <a:effectLst/>
        </p:spPr>
      </p:cxnSp>
      <p:graphicFrame>
        <p:nvGraphicFramePr>
          <p:cNvPr id="10" name="Chart 9"/>
          <p:cNvGraphicFramePr/>
          <p:nvPr>
            <p:extLst>
              <p:ext uri="{D42A27DB-BD31-4B8C-83A1-F6EECF244321}">
                <p14:modId xmlns:p14="http://schemas.microsoft.com/office/powerpoint/2010/main" val="2061763493"/>
              </p:ext>
            </p:extLst>
          </p:nvPr>
        </p:nvGraphicFramePr>
        <p:xfrm>
          <a:off x="4639613" y="2285998"/>
          <a:ext cx="6096893" cy="4206879"/>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p:cNvSpPr/>
          <p:nvPr/>
        </p:nvSpPr>
        <p:spPr>
          <a:xfrm rot="16200000">
            <a:off x="2375402" y="3780965"/>
            <a:ext cx="3665550" cy="523220"/>
          </a:xfrm>
          <a:prstGeom prst="rect">
            <a:avLst/>
          </a:prstGeom>
        </p:spPr>
        <p:txBody>
          <a:bodyPr wrap="square">
            <a:spAutoFit/>
          </a:bodyPr>
          <a:lstStyle/>
          <a:p>
            <a:pPr algn="ctr"/>
            <a:r>
              <a:rPr lang="en-US" sz="1400" b="1" dirty="0">
                <a:solidFill>
                  <a:prstClr val="black"/>
                </a:solidFill>
                <a:latin typeface="Tahoma" panose="020B0604030504040204" pitchFamily="34" charset="0"/>
                <a:ea typeface="Tahoma" panose="020B0604030504040204" pitchFamily="34" charset="0"/>
                <a:cs typeface="Tahoma" panose="020B0604030504040204" pitchFamily="34" charset="0"/>
              </a:rPr>
              <a:t>Change From Baseline in Number of Headache Days per 28 Days</a:t>
            </a:r>
          </a:p>
        </p:txBody>
      </p:sp>
    </p:spTree>
    <p:extLst>
      <p:ext uri="{BB962C8B-B14F-4D97-AF65-F5344CB8AC3E}">
        <p14:creationId xmlns:p14="http://schemas.microsoft.com/office/powerpoint/2010/main" val="9575860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VNS: conclusions</a:t>
            </a:r>
          </a:p>
        </p:txBody>
      </p:sp>
      <p:sp>
        <p:nvSpPr>
          <p:cNvPr id="3" name="Content Placeholder 2"/>
          <p:cNvSpPr>
            <a:spLocks noGrp="1"/>
          </p:cNvSpPr>
          <p:nvPr>
            <p:ph idx="1"/>
          </p:nvPr>
        </p:nvSpPr>
        <p:spPr/>
        <p:txBody>
          <a:bodyPr/>
          <a:lstStyle/>
          <a:p>
            <a:r>
              <a:rPr lang="en-GB" dirty="0"/>
              <a:t>the mode of action is intriguing and not well understood</a:t>
            </a:r>
          </a:p>
          <a:p>
            <a:r>
              <a:rPr lang="en-GB" dirty="0"/>
              <a:t>early problems with tolerability less of an issue as we understand how to use the device better</a:t>
            </a:r>
          </a:p>
          <a:p>
            <a:pPr lvl="1"/>
            <a:r>
              <a:rPr lang="en-GB" dirty="0"/>
              <a:t>dizziness</a:t>
            </a:r>
          </a:p>
          <a:p>
            <a:pPr lvl="1"/>
            <a:r>
              <a:rPr lang="en-GB" dirty="0" err="1"/>
              <a:t>oropharygeal</a:t>
            </a:r>
            <a:r>
              <a:rPr lang="en-GB" dirty="0"/>
              <a:t> pain</a:t>
            </a:r>
          </a:p>
          <a:p>
            <a:r>
              <a:rPr lang="en-GB" dirty="0"/>
              <a:t>results highly promising for cluster headache, perhaps less so for migraine</a:t>
            </a:r>
          </a:p>
        </p:txBody>
      </p:sp>
    </p:spTree>
    <p:extLst>
      <p:ext uri="{BB962C8B-B14F-4D97-AF65-F5344CB8AC3E}">
        <p14:creationId xmlns:p14="http://schemas.microsoft.com/office/powerpoint/2010/main" val="23826840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Cefaly</a:t>
            </a:r>
            <a:endParaRPr lang="en-GB" dirty="0"/>
          </a:p>
        </p:txBody>
      </p:sp>
      <p:sp>
        <p:nvSpPr>
          <p:cNvPr id="3" name="Content Placeholder 2"/>
          <p:cNvSpPr>
            <a:spLocks noGrp="1"/>
          </p:cNvSpPr>
          <p:nvPr>
            <p:ph idx="1"/>
          </p:nvPr>
        </p:nvSpPr>
        <p:spPr/>
        <p:txBody>
          <a:bodyPr/>
          <a:lstStyle/>
          <a:p>
            <a:r>
              <a:rPr lang="en-GB" dirty="0"/>
              <a:t>percutaneous/implantable </a:t>
            </a:r>
            <a:r>
              <a:rPr lang="en-GB" dirty="0" err="1"/>
              <a:t>neurostimulation</a:t>
            </a:r>
            <a:r>
              <a:rPr lang="en-GB" dirty="0"/>
              <a:t> of branches of V1 (supraorbital/trochlear nerves) demonstrated in case reports/series to be helpful in some patients with refractory primary headaches</a:t>
            </a:r>
          </a:p>
          <a:p>
            <a:r>
              <a:rPr lang="en-GB" dirty="0"/>
              <a:t>transcutaneous stimulator (</a:t>
            </a:r>
            <a:r>
              <a:rPr lang="en-GB" dirty="0" err="1"/>
              <a:t>Cefaly</a:t>
            </a:r>
            <a:r>
              <a:rPr lang="en-GB" dirty="0"/>
              <a:t> device) introduced 2010/11</a:t>
            </a:r>
          </a:p>
          <a:p>
            <a:pPr lvl="1"/>
            <a:r>
              <a:rPr lang="en-GB" dirty="0"/>
              <a:t>stimulates supraorbital &amp; trochlear nerves</a:t>
            </a:r>
          </a:p>
          <a:p>
            <a:pPr marL="457200" lvl="1" indent="0">
              <a:spcBef>
                <a:spcPts val="0"/>
              </a:spcBef>
              <a:buNone/>
            </a:pPr>
            <a:r>
              <a:rPr lang="en-GB" dirty="0"/>
              <a:t>   bilaterally</a:t>
            </a:r>
          </a:p>
          <a:p>
            <a:r>
              <a:rPr lang="en-GB" dirty="0"/>
              <a:t>sedative effect in normal subjects</a:t>
            </a:r>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3075" y="4085085"/>
            <a:ext cx="2143125" cy="21336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900" y="3885060"/>
            <a:ext cx="1962150" cy="2333625"/>
          </a:xfrm>
          <a:prstGeom prst="rect">
            <a:avLst/>
          </a:prstGeom>
        </p:spPr>
      </p:pic>
    </p:spTree>
    <p:extLst>
      <p:ext uri="{BB962C8B-B14F-4D97-AF65-F5344CB8AC3E}">
        <p14:creationId xmlns:p14="http://schemas.microsoft.com/office/powerpoint/2010/main" val="36815483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PREMICE trial</a:t>
            </a:r>
          </a:p>
        </p:txBody>
      </p:sp>
      <p:sp>
        <p:nvSpPr>
          <p:cNvPr id="3" name="Content Placeholder 2"/>
          <p:cNvSpPr>
            <a:spLocks noGrp="1"/>
          </p:cNvSpPr>
          <p:nvPr>
            <p:ph idx="1"/>
          </p:nvPr>
        </p:nvSpPr>
        <p:spPr/>
        <p:txBody>
          <a:bodyPr>
            <a:normAutofit lnSpcReduction="10000"/>
          </a:bodyPr>
          <a:lstStyle/>
          <a:p>
            <a:r>
              <a:rPr lang="en-GB" dirty="0"/>
              <a:t>67 patients enrolled in double blind, randomized, sham-controlled trial</a:t>
            </a:r>
          </a:p>
          <a:p>
            <a:pPr lvl="1"/>
            <a:r>
              <a:rPr lang="en-GB" dirty="0"/>
              <a:t>20 minutes/day for 3/12</a:t>
            </a:r>
          </a:p>
          <a:p>
            <a:r>
              <a:rPr lang="en-GB" dirty="0"/>
              <a:t>mean number of migraine days decreased significantly in the </a:t>
            </a:r>
            <a:r>
              <a:rPr lang="en-GB" dirty="0" err="1"/>
              <a:t>verum</a:t>
            </a:r>
            <a:r>
              <a:rPr lang="en-GB" dirty="0"/>
              <a:t> (6.94 vs 4.88; p = 0.023), but not in the sham group (6.54 vs 6.22; p = 0.608)</a:t>
            </a:r>
          </a:p>
          <a:p>
            <a:r>
              <a:rPr lang="en-GB" dirty="0"/>
              <a:t>50% responder rate was significantly greater (p = 0.023) in the </a:t>
            </a:r>
            <a:r>
              <a:rPr lang="en-GB" dirty="0" err="1"/>
              <a:t>verum</a:t>
            </a:r>
            <a:r>
              <a:rPr lang="en-GB" dirty="0"/>
              <a:t> (38.1%) than in the sham group (12.1%)</a:t>
            </a:r>
          </a:p>
          <a:p>
            <a:r>
              <a:rPr lang="en-GB" dirty="0"/>
              <a:t>therapeutic gain (26%) is within the range of</a:t>
            </a:r>
          </a:p>
          <a:p>
            <a:pPr marL="0" indent="0">
              <a:spcBef>
                <a:spcPts val="0"/>
              </a:spcBef>
              <a:buNone/>
            </a:pPr>
            <a:r>
              <a:rPr lang="en-GB" dirty="0"/>
              <a:t>   those reported for other preventive drug</a:t>
            </a:r>
          </a:p>
          <a:p>
            <a:pPr marL="0" indent="0">
              <a:spcBef>
                <a:spcPts val="0"/>
              </a:spcBef>
              <a:buNone/>
            </a:pPr>
            <a:r>
              <a:rPr lang="en-GB" dirty="0"/>
              <a:t>   and nondrug anti-migraine treatments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0900" y="4194607"/>
            <a:ext cx="4305300" cy="2242632"/>
          </a:xfrm>
          <a:prstGeom prst="rect">
            <a:avLst/>
          </a:prstGeom>
        </p:spPr>
      </p:pic>
    </p:spTree>
    <p:extLst>
      <p:ext uri="{BB962C8B-B14F-4D97-AF65-F5344CB8AC3E}">
        <p14:creationId xmlns:p14="http://schemas.microsoft.com/office/powerpoint/2010/main" val="4157673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C1C8D-3E39-4AE1-AE45-17356E89059E}"/>
              </a:ext>
            </a:extLst>
          </p:cNvPr>
          <p:cNvSpPr>
            <a:spLocks noGrp="1"/>
          </p:cNvSpPr>
          <p:nvPr>
            <p:ph type="title"/>
          </p:nvPr>
        </p:nvSpPr>
        <p:spPr>
          <a:xfrm>
            <a:off x="648929" y="629266"/>
            <a:ext cx="6422849" cy="1676603"/>
          </a:xfrm>
        </p:spPr>
        <p:txBody>
          <a:bodyPr>
            <a:normAutofit/>
          </a:bodyPr>
          <a:lstStyle/>
          <a:p>
            <a:r>
              <a:rPr lang="en-GB" dirty="0"/>
              <a:t>Vascular effects of ergotamine</a:t>
            </a:r>
          </a:p>
        </p:txBody>
      </p:sp>
      <p:sp>
        <p:nvSpPr>
          <p:cNvPr id="3" name="Content Placeholder 2">
            <a:extLst>
              <a:ext uri="{FF2B5EF4-FFF2-40B4-BE49-F238E27FC236}">
                <a16:creationId xmlns:a16="http://schemas.microsoft.com/office/drawing/2014/main" id="{E6C2B08A-E415-4C20-BE78-FB309058D382}"/>
              </a:ext>
            </a:extLst>
          </p:cNvPr>
          <p:cNvSpPr>
            <a:spLocks noGrp="1"/>
          </p:cNvSpPr>
          <p:nvPr>
            <p:ph idx="1"/>
          </p:nvPr>
        </p:nvSpPr>
        <p:spPr>
          <a:xfrm>
            <a:off x="648931" y="2438400"/>
            <a:ext cx="6422848" cy="3785419"/>
          </a:xfrm>
        </p:spPr>
        <p:txBody>
          <a:bodyPr>
            <a:normAutofit fontScale="92500" lnSpcReduction="10000"/>
          </a:bodyPr>
          <a:lstStyle/>
          <a:p>
            <a:r>
              <a:rPr lang="en-GB" altLang="en-US" sz="2600" dirty="0"/>
              <a:t>Wolff and Graham (1938) demonstrated extracranial vasodilation during migraine attacks, and that this was reversed by ergotamine as the attack settled</a:t>
            </a:r>
          </a:p>
          <a:p>
            <a:r>
              <a:rPr lang="en-GB" altLang="en-US" sz="2600" dirty="0"/>
              <a:t>Ray and Wolff (1940) recorded the localisation of pain following intraoperative stimulation of intracranial structures in volunteers</a:t>
            </a:r>
          </a:p>
          <a:p>
            <a:pPr lvl="1"/>
            <a:r>
              <a:rPr lang="en-GB" altLang="en-US" dirty="0"/>
              <a:t>this illustration indicates the</a:t>
            </a:r>
          </a:p>
          <a:p>
            <a:pPr lvl="1">
              <a:spcBef>
                <a:spcPct val="0"/>
              </a:spcBef>
              <a:buNone/>
            </a:pPr>
            <a:r>
              <a:rPr lang="en-GB" altLang="en-US" dirty="0"/>
              <a:t>	localisation of pain from</a:t>
            </a:r>
          </a:p>
          <a:p>
            <a:pPr lvl="1">
              <a:spcBef>
                <a:spcPct val="0"/>
              </a:spcBef>
              <a:buNone/>
            </a:pPr>
            <a:r>
              <a:rPr lang="en-GB" altLang="en-US" dirty="0"/>
              <a:t>	stimulation of the </a:t>
            </a:r>
            <a:r>
              <a:rPr lang="en-GB" altLang="en-US" b="1" dirty="0"/>
              <a:t>middle</a:t>
            </a:r>
          </a:p>
          <a:p>
            <a:pPr lvl="1">
              <a:spcBef>
                <a:spcPct val="0"/>
              </a:spcBef>
              <a:buNone/>
            </a:pPr>
            <a:r>
              <a:rPr lang="en-GB" altLang="en-US" b="1" dirty="0"/>
              <a:t>	meningeal artery</a:t>
            </a:r>
          </a:p>
          <a:p>
            <a:endParaRPr lang="en-GB" altLang="en-US" sz="2400" dirty="0"/>
          </a:p>
        </p:txBody>
      </p:sp>
      <p:sp>
        <p:nvSpPr>
          <p:cNvPr id="9" name="Rectangle 8">
            <a:extLst>
              <a:ext uri="{FF2B5EF4-FFF2-40B4-BE49-F238E27FC236}">
                <a16:creationId xmlns:a16="http://schemas.microsoft.com/office/drawing/2014/main" id="{11C59EDF-5A1E-404D-B55D-8AEA5D8D6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1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FEE0385D-4151-43AA-9C6B-0365E1031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C914F301-54F9-449D-B60E-ECE031DC76F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573314" y="803049"/>
            <a:ext cx="2602199" cy="5102352"/>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79DACE77-436A-4CF8-82F9-75430C3B17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8650" y="4344087"/>
            <a:ext cx="2579418" cy="251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0139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Other non-invasive approaches</a:t>
            </a:r>
          </a:p>
        </p:txBody>
      </p:sp>
      <p:sp>
        <p:nvSpPr>
          <p:cNvPr id="6" name="Content Placeholder 5"/>
          <p:cNvSpPr>
            <a:spLocks noGrp="1"/>
          </p:cNvSpPr>
          <p:nvPr>
            <p:ph idx="1"/>
          </p:nvPr>
        </p:nvSpPr>
        <p:spPr/>
        <p:txBody>
          <a:bodyPr/>
          <a:lstStyle/>
          <a:p>
            <a:r>
              <a:rPr lang="en-GB" dirty="0"/>
              <a:t>a few case series showing TENS (temporal/occipital) being used in patients with chronic tension-type headache</a:t>
            </a:r>
          </a:p>
          <a:p>
            <a:r>
              <a:rPr lang="en-GB" dirty="0"/>
              <a:t>other forms of transcranial stimulation have been used in some trials:</a:t>
            </a:r>
          </a:p>
        </p:txBody>
      </p:sp>
      <p:pic>
        <p:nvPicPr>
          <p:cNvPr id="4" name="Picture 3"/>
          <p:cNvPicPr>
            <a:picLocks noChangeAspect="1"/>
          </p:cNvPicPr>
          <p:nvPr/>
        </p:nvPicPr>
        <p:blipFill>
          <a:blip r:embed="rId2"/>
          <a:stretch>
            <a:fillRect/>
          </a:stretch>
        </p:blipFill>
        <p:spPr>
          <a:xfrm>
            <a:off x="2838930" y="3580326"/>
            <a:ext cx="8332536" cy="2820472"/>
          </a:xfrm>
          <a:prstGeom prst="rect">
            <a:avLst/>
          </a:prstGeom>
        </p:spPr>
      </p:pic>
      <p:sp>
        <p:nvSpPr>
          <p:cNvPr id="5" name="Rectangle 4"/>
          <p:cNvSpPr/>
          <p:nvPr/>
        </p:nvSpPr>
        <p:spPr>
          <a:xfrm>
            <a:off x="2678804" y="3400020"/>
            <a:ext cx="8731876" cy="3155327"/>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596669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Non-invasive neuromodulation: overview</a:t>
            </a:r>
          </a:p>
        </p:txBody>
      </p:sp>
      <p:sp>
        <p:nvSpPr>
          <p:cNvPr id="3" name="Content Placeholder 2"/>
          <p:cNvSpPr>
            <a:spLocks noGrp="1"/>
          </p:cNvSpPr>
          <p:nvPr>
            <p:ph idx="1"/>
          </p:nvPr>
        </p:nvSpPr>
        <p:spPr/>
        <p:txBody>
          <a:bodyPr>
            <a:normAutofit lnSpcReduction="10000"/>
          </a:bodyPr>
          <a:lstStyle/>
          <a:p>
            <a:r>
              <a:rPr lang="en-GB" dirty="0"/>
              <a:t>for </a:t>
            </a:r>
            <a:r>
              <a:rPr lang="en-GB" b="1" dirty="0"/>
              <a:t>acute </a:t>
            </a:r>
            <a:r>
              <a:rPr lang="en-GB" dirty="0"/>
              <a:t>treatment, 2 hr pain freedom rates (gold standard)</a:t>
            </a:r>
          </a:p>
          <a:p>
            <a:pPr lvl="1"/>
            <a:r>
              <a:rPr lang="en-GB" dirty="0"/>
              <a:t>TMS 39% (vs 22% sham) (treating when mild)</a:t>
            </a:r>
          </a:p>
          <a:p>
            <a:pPr lvl="1"/>
            <a:r>
              <a:rPr lang="en-GB" dirty="0"/>
              <a:t>VNS 22% (treating when moderate/severe)</a:t>
            </a:r>
          </a:p>
          <a:p>
            <a:pPr lvl="2"/>
            <a:r>
              <a:rPr lang="en-GB" dirty="0"/>
              <a:t>very similar response to </a:t>
            </a:r>
            <a:r>
              <a:rPr lang="en-GB" dirty="0" err="1"/>
              <a:t>naratriptan</a:t>
            </a:r>
            <a:r>
              <a:rPr lang="en-GB" dirty="0"/>
              <a:t> 2.5 mg, naproxen 500 mg</a:t>
            </a:r>
          </a:p>
          <a:p>
            <a:pPr lvl="2"/>
            <a:r>
              <a:rPr lang="en-GB" dirty="0"/>
              <a:t>less effective than </a:t>
            </a:r>
            <a:r>
              <a:rPr lang="en-GB" dirty="0" err="1"/>
              <a:t>eletriptan</a:t>
            </a:r>
            <a:r>
              <a:rPr lang="en-GB" dirty="0"/>
              <a:t> 80 mg or subcutaneous </a:t>
            </a:r>
            <a:r>
              <a:rPr lang="en-GB" dirty="0" err="1"/>
              <a:t>sumatriptan</a:t>
            </a:r>
            <a:endParaRPr lang="en-GB" dirty="0"/>
          </a:p>
          <a:p>
            <a:pPr lvl="2"/>
            <a:r>
              <a:rPr lang="en-GB" dirty="0"/>
              <a:t>placebo rates in </a:t>
            </a:r>
            <a:r>
              <a:rPr lang="en-GB" dirty="0" err="1"/>
              <a:t>triptan</a:t>
            </a:r>
            <a:r>
              <a:rPr lang="en-GB" dirty="0"/>
              <a:t> trials are c. 10% when treating when moderate/severe; 24-31% when treating when mild</a:t>
            </a:r>
          </a:p>
          <a:p>
            <a:endParaRPr lang="en-GB" sz="1200" dirty="0"/>
          </a:p>
          <a:p>
            <a:r>
              <a:rPr lang="en-GB" dirty="0"/>
              <a:t>for </a:t>
            </a:r>
            <a:r>
              <a:rPr lang="en-GB" b="1" dirty="0"/>
              <a:t>preventive </a:t>
            </a:r>
            <a:r>
              <a:rPr lang="en-GB" dirty="0"/>
              <a:t>treatment data is preliminary, but trends to improvement in prolonged regular use, probably VNS&gt;TMS&gt;</a:t>
            </a:r>
            <a:r>
              <a:rPr lang="en-GB" dirty="0" err="1"/>
              <a:t>Cefaly</a:t>
            </a:r>
            <a:endParaRPr lang="en-GB" dirty="0"/>
          </a:p>
          <a:p>
            <a:endParaRPr lang="en-GB" sz="1200" dirty="0"/>
          </a:p>
          <a:p>
            <a:r>
              <a:rPr lang="en-GB" b="1" dirty="0"/>
              <a:t>cost</a:t>
            </a:r>
            <a:r>
              <a:rPr lang="en-GB" dirty="0"/>
              <a:t> will be the main limiting factor</a:t>
            </a:r>
            <a:endParaRPr lang="en-GB" b="1" dirty="0"/>
          </a:p>
        </p:txBody>
      </p:sp>
    </p:spTree>
    <p:extLst>
      <p:ext uri="{BB962C8B-B14F-4D97-AF65-F5344CB8AC3E}">
        <p14:creationId xmlns:p14="http://schemas.microsoft.com/office/powerpoint/2010/main" val="25430494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AF9362CF-816E-9547-8B30-B26E100F4CF2}"/>
              </a:ext>
            </a:extLst>
          </p:cNvPr>
          <p:cNvSpPr>
            <a:spLocks noGrp="1"/>
          </p:cNvSpPr>
          <p:nvPr>
            <p:ph type="title"/>
          </p:nvPr>
        </p:nvSpPr>
        <p:spPr/>
        <p:txBody>
          <a:bodyPr/>
          <a:lstStyle/>
          <a:p>
            <a:pPr fontAlgn="auto">
              <a:spcAft>
                <a:spcPts val="0"/>
              </a:spcAft>
              <a:defRPr/>
            </a:pPr>
            <a:r>
              <a:rPr lang="en-GB" altLang="en-US" dirty="0">
                <a:ln>
                  <a:noFill/>
                </a:ln>
                <a:ea typeface="+mj-ea"/>
              </a:rPr>
              <a:t>So… what do I with </a:t>
            </a:r>
            <a:r>
              <a:rPr lang="en-GB" altLang="en-US" b="1" dirty="0">
                <a:ln>
                  <a:noFill/>
                </a:ln>
                <a:ea typeface="+mj-ea"/>
              </a:rPr>
              <a:t>my </a:t>
            </a:r>
            <a:r>
              <a:rPr lang="en-GB" altLang="en-US" dirty="0">
                <a:ln>
                  <a:noFill/>
                </a:ln>
                <a:ea typeface="+mj-ea"/>
              </a:rPr>
              <a:t>patient?</a:t>
            </a:r>
          </a:p>
        </p:txBody>
      </p:sp>
      <p:sp>
        <p:nvSpPr>
          <p:cNvPr id="3" name="Content Placeholder 2">
            <a:extLst>
              <a:ext uri="{FF2B5EF4-FFF2-40B4-BE49-F238E27FC236}">
                <a16:creationId xmlns:a16="http://schemas.microsoft.com/office/drawing/2014/main" id="{E527182F-627E-2C6B-F046-F4DCD975D5DB}"/>
              </a:ext>
            </a:extLst>
          </p:cNvPr>
          <p:cNvSpPr>
            <a:spLocks noGrp="1"/>
          </p:cNvSpPr>
          <p:nvPr>
            <p:ph idx="1"/>
          </p:nvPr>
        </p:nvSpPr>
        <p:spPr>
          <a:xfrm>
            <a:off x="913795" y="1732449"/>
            <a:ext cx="10353762" cy="4383679"/>
          </a:xfrm>
        </p:spPr>
        <p:txBody>
          <a:bodyPr>
            <a:normAutofit/>
          </a:bodyPr>
          <a:lstStyle/>
          <a:p>
            <a:pPr indent="-306000" fontAlgn="auto">
              <a:buFont typeface="Arial"/>
              <a:buChar char="•"/>
              <a:defRPr/>
            </a:pPr>
            <a:r>
              <a:rPr lang="en-GB" dirty="0">
                <a:solidFill>
                  <a:schemeClr val="tx1">
                    <a:lumMod val="85000"/>
                    <a:lumOff val="15000"/>
                  </a:schemeClr>
                </a:solidFill>
              </a:rPr>
              <a:t>evidence and guidelines are helpful, but no substitute for clinical judgement</a:t>
            </a:r>
          </a:p>
          <a:p>
            <a:pPr indent="-306000" fontAlgn="auto">
              <a:buFont typeface="Arial"/>
              <a:buChar char="•"/>
              <a:defRPr/>
            </a:pPr>
            <a:r>
              <a:rPr lang="en-GB" dirty="0">
                <a:solidFill>
                  <a:schemeClr val="tx1">
                    <a:lumMod val="85000"/>
                    <a:lumOff val="15000"/>
                  </a:schemeClr>
                </a:solidFill>
              </a:rPr>
              <a:t>choice of treatment and adherence to treatment involve multiple factors</a:t>
            </a:r>
          </a:p>
          <a:p>
            <a:pPr marL="720000" lvl="1" indent="-270000" fontAlgn="auto">
              <a:buFont typeface="Arial"/>
              <a:buChar char="•"/>
              <a:defRPr/>
            </a:pPr>
            <a:r>
              <a:rPr lang="en-GB" altLang="en-US" dirty="0">
                <a:solidFill>
                  <a:schemeClr val="tx1">
                    <a:lumMod val="85000"/>
                    <a:lumOff val="15000"/>
                  </a:schemeClr>
                </a:solidFill>
              </a:rPr>
              <a:t>likelihood of response</a:t>
            </a:r>
          </a:p>
          <a:p>
            <a:pPr marL="720000" lvl="1" indent="-270000" fontAlgn="auto">
              <a:buFont typeface="Arial"/>
              <a:buChar char="•"/>
              <a:defRPr/>
            </a:pPr>
            <a:r>
              <a:rPr lang="en-GB" altLang="en-US" dirty="0">
                <a:solidFill>
                  <a:schemeClr val="tx1">
                    <a:lumMod val="85000"/>
                    <a:lumOff val="15000"/>
                  </a:schemeClr>
                </a:solidFill>
              </a:rPr>
              <a:t>likelihood of tolerability</a:t>
            </a:r>
          </a:p>
          <a:p>
            <a:pPr marL="720000" lvl="1" indent="-270000" fontAlgn="auto">
              <a:buFont typeface="Arial"/>
              <a:buChar char="•"/>
              <a:defRPr/>
            </a:pPr>
            <a:r>
              <a:rPr lang="en-GB" altLang="en-US" dirty="0">
                <a:solidFill>
                  <a:schemeClr val="tx1">
                    <a:lumMod val="85000"/>
                    <a:lumOff val="15000"/>
                  </a:schemeClr>
                </a:solidFill>
              </a:rPr>
              <a:t>helpful additional properties</a:t>
            </a:r>
          </a:p>
          <a:p>
            <a:pPr marL="1026000" lvl="2" indent="-216000" fontAlgn="auto">
              <a:buFont typeface="Arial"/>
              <a:buChar char="•"/>
              <a:defRPr/>
            </a:pPr>
            <a:r>
              <a:rPr lang="en-GB" altLang="en-US" dirty="0">
                <a:solidFill>
                  <a:schemeClr val="tx1">
                    <a:lumMod val="85000"/>
                    <a:lumOff val="15000"/>
                  </a:schemeClr>
                </a:solidFill>
              </a:rPr>
              <a:t>anxiolytic, antidepressant</a:t>
            </a:r>
          </a:p>
          <a:p>
            <a:pPr marL="1026000" lvl="2" indent="-216000" fontAlgn="auto">
              <a:buFont typeface="Arial"/>
              <a:buChar char="•"/>
              <a:defRPr/>
            </a:pPr>
            <a:r>
              <a:rPr lang="en-GB" altLang="en-US" dirty="0">
                <a:solidFill>
                  <a:schemeClr val="tx1">
                    <a:lumMod val="85000"/>
                    <a:lumOff val="15000"/>
                  </a:schemeClr>
                </a:solidFill>
              </a:rPr>
              <a:t>weight reduction</a:t>
            </a:r>
          </a:p>
          <a:p>
            <a:pPr marL="720000" lvl="1" indent="-270000" fontAlgn="auto">
              <a:buFont typeface="Arial"/>
              <a:buChar char="•"/>
              <a:defRPr/>
            </a:pPr>
            <a:r>
              <a:rPr lang="en-GB" altLang="en-US" dirty="0">
                <a:solidFill>
                  <a:schemeClr val="tx1">
                    <a:lumMod val="85000"/>
                    <a:lumOff val="15000"/>
                  </a:schemeClr>
                </a:solidFill>
              </a:rPr>
              <a:t>logistical issues</a:t>
            </a:r>
          </a:p>
          <a:p>
            <a:pPr marL="1026000" lvl="2" indent="-216000" fontAlgn="auto">
              <a:buFont typeface="Arial"/>
              <a:buChar char="•"/>
              <a:defRPr/>
            </a:pPr>
            <a:r>
              <a:rPr lang="en-GB" altLang="en-US" dirty="0">
                <a:solidFill>
                  <a:schemeClr val="tx1">
                    <a:lumMod val="85000"/>
                    <a:lumOff val="15000"/>
                  </a:schemeClr>
                </a:solidFill>
              </a:rPr>
              <a:t>availability or monitoring arrangements</a:t>
            </a:r>
          </a:p>
          <a:p>
            <a:pPr marL="457200" lvl="1" indent="0" fontAlgn="auto">
              <a:buFont typeface="Arial"/>
              <a:buNone/>
              <a:defRPr/>
            </a:pPr>
            <a:endParaRPr lang="en-US" altLang="en-US" i="1" dirty="0">
              <a:solidFill>
                <a:schemeClr val="tx1">
                  <a:lumMod val="85000"/>
                  <a:lumOff val="15000"/>
                </a:schemeClr>
              </a:solidFill>
            </a:endParaRPr>
          </a:p>
          <a:p>
            <a:pPr marL="720000" lvl="1" indent="-270000" fontAlgn="auto">
              <a:buFont typeface="Arial"/>
              <a:buChar char="•"/>
              <a:defRPr/>
            </a:pPr>
            <a:endParaRPr lang="en-GB" dirty="0">
              <a:solidFill>
                <a:schemeClr val="tx1">
                  <a:lumMod val="85000"/>
                  <a:lumOff val="15000"/>
                </a:schemeClr>
              </a:solidFill>
            </a:endParaRPr>
          </a:p>
        </p:txBody>
      </p:sp>
      <p:pic>
        <p:nvPicPr>
          <p:cNvPr id="39940" name="Picture 3">
            <a:extLst>
              <a:ext uri="{FF2B5EF4-FFF2-40B4-BE49-F238E27FC236}">
                <a16:creationId xmlns:a16="http://schemas.microsoft.com/office/drawing/2014/main" id="{0BE1CD94-7D2B-D777-7F6A-443D36F14A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79283" y="3211394"/>
            <a:ext cx="5555290" cy="3344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60E319A5-E416-8BE8-D401-0C7639193374}"/>
              </a:ext>
            </a:extLst>
          </p:cNvPr>
          <p:cNvSpPr>
            <a:spLocks noGrp="1"/>
          </p:cNvSpPr>
          <p:nvPr>
            <p:ph type="title"/>
          </p:nvPr>
        </p:nvSpPr>
        <p:spPr/>
        <p:txBody>
          <a:bodyPr/>
          <a:lstStyle/>
          <a:p>
            <a:pPr fontAlgn="auto">
              <a:spcAft>
                <a:spcPts val="0"/>
              </a:spcAft>
              <a:defRPr/>
            </a:pPr>
            <a:r>
              <a:rPr lang="en-GB" altLang="en-US">
                <a:ln>
                  <a:noFill/>
                </a:ln>
                <a:ea typeface="+mj-ea"/>
              </a:rPr>
              <a:t>One possible approach: Pt I</a:t>
            </a:r>
          </a:p>
        </p:txBody>
      </p:sp>
      <p:sp>
        <p:nvSpPr>
          <p:cNvPr id="3" name="Content Placeholder 2">
            <a:extLst>
              <a:ext uri="{FF2B5EF4-FFF2-40B4-BE49-F238E27FC236}">
                <a16:creationId xmlns:a16="http://schemas.microsoft.com/office/drawing/2014/main" id="{BD93E68B-92B3-D2DF-69C5-1F492C9F74BB}"/>
              </a:ext>
            </a:extLst>
          </p:cNvPr>
          <p:cNvSpPr>
            <a:spLocks noGrp="1"/>
          </p:cNvSpPr>
          <p:nvPr>
            <p:ph idx="1"/>
          </p:nvPr>
        </p:nvSpPr>
        <p:spPr>
          <a:xfrm>
            <a:off x="913795" y="1732449"/>
            <a:ext cx="10353762" cy="4058751"/>
          </a:xfrm>
        </p:spPr>
        <p:txBody>
          <a:bodyPr/>
          <a:lstStyle/>
          <a:p>
            <a:pPr indent="-306000" fontAlgn="auto">
              <a:buFont typeface="Arial"/>
              <a:buChar char="•"/>
              <a:defRPr/>
            </a:pPr>
            <a:r>
              <a:rPr lang="en-GB" dirty="0">
                <a:solidFill>
                  <a:schemeClr val="tx1">
                    <a:lumMod val="85000"/>
                    <a:lumOff val="15000"/>
                  </a:schemeClr>
                </a:solidFill>
              </a:rPr>
              <a:t>manage triggers if possible</a:t>
            </a:r>
          </a:p>
          <a:p>
            <a:pPr indent="-306000" fontAlgn="auto">
              <a:buFont typeface="Arial"/>
              <a:buChar char="•"/>
              <a:defRPr/>
            </a:pPr>
            <a:r>
              <a:rPr lang="en-GB" dirty="0">
                <a:solidFill>
                  <a:schemeClr val="tx1">
                    <a:lumMod val="85000"/>
                    <a:lumOff val="15000"/>
                  </a:schemeClr>
                </a:solidFill>
              </a:rPr>
              <a:t>try to eradicate or at least reduce medication overuse</a:t>
            </a:r>
          </a:p>
          <a:p>
            <a:pPr indent="-306000" fontAlgn="auto">
              <a:buFont typeface="Arial"/>
              <a:buChar char="•"/>
              <a:defRPr/>
            </a:pPr>
            <a:r>
              <a:rPr lang="en-GB" dirty="0">
                <a:solidFill>
                  <a:schemeClr val="tx1">
                    <a:lumMod val="85000"/>
                    <a:lumOff val="15000"/>
                  </a:schemeClr>
                </a:solidFill>
              </a:rPr>
              <a:t>decide if prevention necessary</a:t>
            </a:r>
          </a:p>
          <a:p>
            <a:pPr indent="-306000" fontAlgn="auto">
              <a:buFont typeface="Arial"/>
              <a:buChar char="•"/>
              <a:defRPr/>
            </a:pPr>
            <a:r>
              <a:rPr lang="en-GB" dirty="0">
                <a:solidFill>
                  <a:schemeClr val="tx1">
                    <a:lumMod val="85000"/>
                    <a:lumOff val="15000"/>
                  </a:schemeClr>
                </a:solidFill>
              </a:rPr>
              <a:t>if low frequency/not keen on medication</a:t>
            </a:r>
          </a:p>
          <a:p>
            <a:pPr marL="720000" lvl="1" indent="-270000" fontAlgn="auto">
              <a:buFont typeface="Arial"/>
              <a:buChar char="•"/>
              <a:defRPr/>
            </a:pPr>
            <a:r>
              <a:rPr lang="en-GB" b="1" dirty="0">
                <a:solidFill>
                  <a:schemeClr val="tx1">
                    <a:lumMod val="85000"/>
                    <a:lumOff val="15000"/>
                  </a:schemeClr>
                </a:solidFill>
              </a:rPr>
              <a:t>riboflavin</a:t>
            </a:r>
            <a:r>
              <a:rPr lang="en-GB" dirty="0">
                <a:solidFill>
                  <a:schemeClr val="tx1">
                    <a:lumMod val="85000"/>
                    <a:lumOff val="15000"/>
                  </a:schemeClr>
                </a:solidFill>
              </a:rPr>
              <a:t> 400 mg, (</a:t>
            </a:r>
            <a:r>
              <a:rPr lang="en-GB" b="1" dirty="0">
                <a:solidFill>
                  <a:schemeClr val="tx1">
                    <a:lumMod val="85000"/>
                    <a:lumOff val="15000"/>
                  </a:schemeClr>
                </a:solidFill>
              </a:rPr>
              <a:t>magnesium citrate </a:t>
            </a:r>
            <a:r>
              <a:rPr lang="en-GB" dirty="0">
                <a:solidFill>
                  <a:schemeClr val="tx1">
                    <a:lumMod val="85000"/>
                    <a:lumOff val="15000"/>
                  </a:schemeClr>
                </a:solidFill>
              </a:rPr>
              <a:t>(or </a:t>
            </a:r>
            <a:r>
              <a:rPr lang="en-GB" dirty="0" err="1">
                <a:solidFill>
                  <a:schemeClr val="tx1">
                    <a:lumMod val="85000"/>
                    <a:lumOff val="15000"/>
                  </a:schemeClr>
                </a:solidFill>
              </a:rPr>
              <a:t>taurate</a:t>
            </a:r>
            <a:r>
              <a:rPr lang="en-GB" dirty="0">
                <a:solidFill>
                  <a:schemeClr val="tx1">
                    <a:lumMod val="85000"/>
                    <a:lumOff val="15000"/>
                  </a:schemeClr>
                </a:solidFill>
              </a:rPr>
              <a:t>) 600 mg daily)</a:t>
            </a:r>
          </a:p>
          <a:p>
            <a:pPr marL="720000" lvl="1" indent="-270000" fontAlgn="auto">
              <a:buFont typeface="Arial"/>
              <a:buChar char="•"/>
              <a:defRPr/>
            </a:pPr>
            <a:r>
              <a:rPr lang="en-US" dirty="0">
                <a:effectLst/>
              </a:rPr>
              <a:t>consider non-pharmacological Rx: relaxation, mindfulness, meditation, yoga, hypnosis</a:t>
            </a:r>
            <a:endParaRPr lang="en-GB" dirty="0">
              <a:solidFill>
                <a:schemeClr val="tx1">
                  <a:lumMod val="85000"/>
                  <a:lumOff val="15000"/>
                </a:schemeClr>
              </a:solidFill>
            </a:endParaRPr>
          </a:p>
          <a:p>
            <a:pPr indent="-306000" fontAlgn="auto">
              <a:buFont typeface="Arial"/>
              <a:buChar char="•"/>
              <a:defRPr/>
            </a:pPr>
            <a:r>
              <a:rPr lang="en-GB" dirty="0">
                <a:solidFill>
                  <a:schemeClr val="tx1">
                    <a:lumMod val="85000"/>
                    <a:lumOff val="15000"/>
                  </a:schemeClr>
                </a:solidFill>
              </a:rPr>
              <a:t>if supplements not tolerated/unhelpful, or if high frequency</a:t>
            </a:r>
          </a:p>
          <a:p>
            <a:pPr marL="720000" lvl="1" indent="-270000" fontAlgn="auto">
              <a:buFont typeface="Arial"/>
              <a:buChar char="•"/>
              <a:defRPr/>
            </a:pPr>
            <a:r>
              <a:rPr lang="el-GR" b="1" dirty="0">
                <a:solidFill>
                  <a:schemeClr val="tx1">
                    <a:lumMod val="85000"/>
                    <a:lumOff val="15000"/>
                  </a:schemeClr>
                </a:solidFill>
              </a:rPr>
              <a:t>β</a:t>
            </a:r>
            <a:r>
              <a:rPr lang="en-GB" b="1" dirty="0">
                <a:solidFill>
                  <a:schemeClr val="tx1">
                    <a:lumMod val="85000"/>
                    <a:lumOff val="15000"/>
                  </a:schemeClr>
                </a:solidFill>
              </a:rPr>
              <a:t>-blocker and/or candesartan</a:t>
            </a:r>
            <a:r>
              <a:rPr lang="en-GB" dirty="0">
                <a:solidFill>
                  <a:schemeClr val="tx1">
                    <a:lumMod val="85000"/>
                    <a:lumOff val="15000"/>
                  </a:schemeClr>
                </a:solidFill>
              </a:rPr>
              <a:t>, </a:t>
            </a:r>
            <a:r>
              <a:rPr lang="en-GB" b="1" dirty="0">
                <a:solidFill>
                  <a:schemeClr val="tx1">
                    <a:lumMod val="85000"/>
                    <a:lumOff val="15000"/>
                  </a:schemeClr>
                </a:solidFill>
              </a:rPr>
              <a:t>tricyclic</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57FD2874-FDF8-BDF4-A0BA-3C3A3974BC4C}"/>
              </a:ext>
            </a:extLst>
          </p:cNvPr>
          <p:cNvSpPr>
            <a:spLocks noGrp="1"/>
          </p:cNvSpPr>
          <p:nvPr>
            <p:ph type="title"/>
          </p:nvPr>
        </p:nvSpPr>
        <p:spPr/>
        <p:txBody>
          <a:bodyPr/>
          <a:lstStyle/>
          <a:p>
            <a:pPr fontAlgn="auto">
              <a:spcAft>
                <a:spcPts val="0"/>
              </a:spcAft>
              <a:defRPr/>
            </a:pPr>
            <a:r>
              <a:rPr lang="en-GB" altLang="en-US">
                <a:ln>
                  <a:noFill/>
                </a:ln>
                <a:ea typeface="+mj-ea"/>
              </a:rPr>
              <a:t>One possible approach: Pt II</a:t>
            </a:r>
          </a:p>
        </p:txBody>
      </p:sp>
      <p:sp>
        <p:nvSpPr>
          <p:cNvPr id="56323" name="Content Placeholder 2">
            <a:extLst>
              <a:ext uri="{FF2B5EF4-FFF2-40B4-BE49-F238E27FC236}">
                <a16:creationId xmlns:a16="http://schemas.microsoft.com/office/drawing/2014/main" id="{EB1052B1-916E-4026-CF22-EEF0E03326F0}"/>
              </a:ext>
            </a:extLst>
          </p:cNvPr>
          <p:cNvSpPr>
            <a:spLocks noGrp="1"/>
          </p:cNvSpPr>
          <p:nvPr>
            <p:ph idx="1"/>
          </p:nvPr>
        </p:nvSpPr>
        <p:spPr/>
        <p:txBody>
          <a:bodyPr>
            <a:normAutofit lnSpcReduction="10000"/>
          </a:bodyPr>
          <a:lstStyle/>
          <a:p>
            <a:pPr marL="379800" indent="-457200" fontAlgn="auto">
              <a:defRPr/>
            </a:pPr>
            <a:r>
              <a:rPr lang="en-GB" altLang="en-US" dirty="0"/>
              <a:t>if </a:t>
            </a:r>
            <a:r>
              <a:rPr lang="el-GR" altLang="en-US" dirty="0"/>
              <a:t>β</a:t>
            </a:r>
            <a:r>
              <a:rPr lang="en-GB" altLang="en-US" dirty="0"/>
              <a:t>-blocker and/or candesartan or tricyclic unhelpful then </a:t>
            </a:r>
            <a:r>
              <a:rPr lang="en-GB" altLang="en-US" b="1" dirty="0"/>
              <a:t>topiramate</a:t>
            </a:r>
            <a:r>
              <a:rPr lang="en-GB" altLang="en-US" dirty="0"/>
              <a:t> unless contra-indicated or inadvisable</a:t>
            </a:r>
          </a:p>
          <a:p>
            <a:pPr marL="379800" indent="-457200" fontAlgn="auto">
              <a:defRPr/>
            </a:pPr>
            <a:r>
              <a:rPr lang="en-GB" altLang="en-US" dirty="0"/>
              <a:t>if none of the above helpful or tolerated, then consider</a:t>
            </a:r>
          </a:p>
          <a:p>
            <a:pPr marL="792900" lvl="1" indent="-342900" fontAlgn="auto">
              <a:defRPr/>
            </a:pPr>
            <a:r>
              <a:rPr lang="en-GB" altLang="en-US" b="1" dirty="0"/>
              <a:t>sodium valproate </a:t>
            </a:r>
            <a:r>
              <a:rPr lang="en-GB" altLang="en-US" dirty="0"/>
              <a:t>(in appropriate population)</a:t>
            </a:r>
          </a:p>
          <a:p>
            <a:pPr marL="792900" lvl="1" indent="-342900" fontAlgn="auto">
              <a:defRPr/>
            </a:pPr>
            <a:r>
              <a:rPr lang="en-GB" altLang="en-US" b="1" dirty="0"/>
              <a:t>flunarizine</a:t>
            </a:r>
          </a:p>
          <a:p>
            <a:pPr marL="792900" lvl="1" indent="-342900" fontAlgn="auto">
              <a:defRPr/>
            </a:pPr>
            <a:r>
              <a:rPr lang="en-GB" altLang="en-US" b="1" dirty="0"/>
              <a:t>venlafaxine</a:t>
            </a:r>
            <a:r>
              <a:rPr lang="en-GB" altLang="en-US" dirty="0"/>
              <a:t> (good evidence e.g. of non-inferiority vs amitriptyline)</a:t>
            </a:r>
          </a:p>
          <a:p>
            <a:pPr marL="379800" indent="-457200" fontAlgn="auto">
              <a:defRPr/>
            </a:pPr>
            <a:r>
              <a:rPr lang="en-GB" altLang="en-US" dirty="0"/>
              <a:t>at any point, consider </a:t>
            </a:r>
            <a:r>
              <a:rPr lang="en-GB" altLang="en-US" b="1" dirty="0"/>
              <a:t>acupuncture</a:t>
            </a:r>
            <a:r>
              <a:rPr lang="en-GB" altLang="en-US" dirty="0"/>
              <a:t> &amp; </a:t>
            </a:r>
            <a:r>
              <a:rPr lang="en-GB" altLang="en-US" b="1" dirty="0"/>
              <a:t>GON blockade</a:t>
            </a:r>
          </a:p>
          <a:p>
            <a:pPr marL="379800" indent="-457200" fontAlgn="auto">
              <a:defRPr/>
            </a:pPr>
            <a:r>
              <a:rPr lang="en-GB" altLang="en-US" dirty="0"/>
              <a:t>for chronic migraine, consider </a:t>
            </a:r>
            <a:r>
              <a:rPr lang="en-GB" altLang="en-US" b="1" dirty="0"/>
              <a:t>Botox</a:t>
            </a:r>
            <a:r>
              <a:rPr lang="en-GB" altLang="en-US" dirty="0"/>
              <a:t> as per PREEMPT protocol</a:t>
            </a:r>
          </a:p>
          <a:p>
            <a:pPr marL="379800" indent="-457200" fontAlgn="auto">
              <a:defRPr/>
            </a:pPr>
            <a:r>
              <a:rPr lang="en-GB" altLang="en-US" dirty="0"/>
              <a:t>for high frequency or chronic migraine, consider </a:t>
            </a:r>
            <a:r>
              <a:rPr lang="en-GB" altLang="en-US" b="1" dirty="0" err="1"/>
              <a:t>erenumab</a:t>
            </a:r>
            <a:r>
              <a:rPr lang="en-GB" altLang="en-US" dirty="0"/>
              <a:t>, </a:t>
            </a:r>
            <a:r>
              <a:rPr lang="en-GB" altLang="en-US" b="1" dirty="0" err="1"/>
              <a:t>fremanezumab</a:t>
            </a:r>
            <a:r>
              <a:rPr lang="en-GB" altLang="en-US" dirty="0"/>
              <a:t>, and </a:t>
            </a:r>
            <a:r>
              <a:rPr lang="en-GB" altLang="en-US" b="1" dirty="0" err="1"/>
              <a:t>galcanezumab</a:t>
            </a:r>
            <a:endParaRPr lang="en-GB" alt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774B7EE7-984E-5EF5-0B32-53F318A63CBF}"/>
              </a:ext>
            </a:extLst>
          </p:cNvPr>
          <p:cNvSpPr>
            <a:spLocks noGrp="1"/>
          </p:cNvSpPr>
          <p:nvPr>
            <p:ph type="title"/>
          </p:nvPr>
        </p:nvSpPr>
        <p:spPr/>
        <p:txBody>
          <a:bodyPr/>
          <a:lstStyle/>
          <a:p>
            <a:pPr fontAlgn="auto">
              <a:spcAft>
                <a:spcPts val="0"/>
              </a:spcAft>
              <a:defRPr/>
            </a:pPr>
            <a:r>
              <a:rPr lang="en-GB" altLang="en-US">
                <a:ln>
                  <a:noFill/>
                </a:ln>
                <a:ea typeface="+mj-ea"/>
              </a:rPr>
              <a:t>One possible approach: Pt III</a:t>
            </a:r>
          </a:p>
        </p:txBody>
      </p:sp>
      <p:sp>
        <p:nvSpPr>
          <p:cNvPr id="57347" name="Content Placeholder 2">
            <a:extLst>
              <a:ext uri="{FF2B5EF4-FFF2-40B4-BE49-F238E27FC236}">
                <a16:creationId xmlns:a16="http://schemas.microsoft.com/office/drawing/2014/main" id="{056908CF-9C7A-A04E-CB4B-5AA7FA41A682}"/>
              </a:ext>
            </a:extLst>
          </p:cNvPr>
          <p:cNvSpPr>
            <a:spLocks noGrp="1"/>
          </p:cNvSpPr>
          <p:nvPr>
            <p:ph idx="1"/>
          </p:nvPr>
        </p:nvSpPr>
        <p:spPr>
          <a:xfrm>
            <a:off x="913795" y="1732449"/>
            <a:ext cx="10353762" cy="4058751"/>
          </a:xfrm>
        </p:spPr>
        <p:txBody>
          <a:bodyPr>
            <a:normAutofit fontScale="92500" lnSpcReduction="10000"/>
          </a:bodyPr>
          <a:lstStyle/>
          <a:p>
            <a:pPr marL="379800" indent="-457200" fontAlgn="auto">
              <a:defRPr/>
            </a:pPr>
            <a:r>
              <a:rPr lang="en-GB" altLang="en-US" dirty="0"/>
              <a:t>if still not winning, don’t panic!</a:t>
            </a:r>
          </a:p>
          <a:p>
            <a:pPr marL="792900" lvl="1" indent="-342900" fontAlgn="auto">
              <a:defRPr/>
            </a:pPr>
            <a:r>
              <a:rPr lang="en-GB" altLang="en-US" dirty="0"/>
              <a:t>reconsider diagnosis</a:t>
            </a:r>
          </a:p>
          <a:p>
            <a:pPr marL="792900" lvl="1" indent="-342900" fontAlgn="auto">
              <a:defRPr/>
            </a:pPr>
            <a:r>
              <a:rPr lang="en-GB" altLang="en-US" dirty="0"/>
              <a:t>re-address medication overuse</a:t>
            </a:r>
          </a:p>
          <a:p>
            <a:pPr marL="792900" lvl="1" indent="-342900" fontAlgn="auto">
              <a:defRPr/>
            </a:pPr>
            <a:r>
              <a:rPr lang="en-GB" altLang="en-US" dirty="0"/>
              <a:t>consider admission (IV DHE, IV SVP, IV steroids etc)</a:t>
            </a:r>
          </a:p>
          <a:p>
            <a:pPr marL="756900" lvl="1" indent="-342900" fontAlgn="auto">
              <a:defRPr/>
            </a:pPr>
            <a:r>
              <a:rPr lang="en-GB" dirty="0"/>
              <a:t>consider melatonin</a:t>
            </a:r>
          </a:p>
          <a:p>
            <a:pPr marL="1062900" lvl="2" indent="-342900" fontAlgn="auto">
              <a:defRPr/>
            </a:pPr>
            <a:r>
              <a:rPr lang="en-GB" dirty="0">
                <a:effectLst/>
              </a:rPr>
              <a:t>3 of 4 RCTs show melatonin to be effective vs placebo</a:t>
            </a:r>
          </a:p>
          <a:p>
            <a:pPr marL="1062900" lvl="2" indent="-342900" fontAlgn="auto">
              <a:defRPr/>
            </a:pPr>
            <a:r>
              <a:rPr lang="en-GB" dirty="0">
                <a:effectLst/>
              </a:rPr>
              <a:t>no difference was revealed between melatonin and amitriptyline (1 RCT), sodium valproate (1 RCT) or propranolol (1 non-randomized study) with respect to their efficacy in adults with migraine, while melatonin was more effective than pizotifen (1 RCT)</a:t>
            </a:r>
            <a:endParaRPr lang="en-GB" altLang="en-US" dirty="0"/>
          </a:p>
          <a:p>
            <a:pPr marL="792900" lvl="1" indent="-342900" fontAlgn="auto">
              <a:defRPr/>
            </a:pPr>
            <a:r>
              <a:rPr lang="en-GB" altLang="en-US" dirty="0"/>
              <a:t>consider long shots: baclofen, tizanidine, MAOI inhibitors, atypical antipsychotics, antiplatelet agents, montelukast, high dose pizotifen, other anticonvulsants (LEV, PER)</a:t>
            </a:r>
          </a:p>
          <a:p>
            <a:pPr marL="792900" lvl="1" indent="-342900" fontAlgn="auto">
              <a:defRPr/>
            </a:pPr>
            <a:r>
              <a:rPr lang="en-GB" altLang="en-US" dirty="0"/>
              <a:t>consider referral for non-invasive neurostimulation or ONS/DBS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7E6731C-B538-4A77-9119-228AF6815378}"/>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a:solidFill>
                  <a:srgbClr val="FFFFFF"/>
                </a:solidFill>
                <a:latin typeface="+mj-lt"/>
                <a:ea typeface="+mj-ea"/>
                <a:cs typeface="+mj-cs"/>
              </a:rPr>
              <a:t>Thank you</a:t>
            </a:r>
          </a:p>
        </p:txBody>
      </p:sp>
    </p:spTree>
    <p:extLst>
      <p:ext uri="{BB962C8B-B14F-4D97-AF65-F5344CB8AC3E}">
        <p14:creationId xmlns:p14="http://schemas.microsoft.com/office/powerpoint/2010/main" val="1584445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38FF0-2185-4B8E-8DBC-13DEE4966377}"/>
              </a:ext>
            </a:extLst>
          </p:cNvPr>
          <p:cNvSpPr>
            <a:spLocks noGrp="1"/>
          </p:cNvSpPr>
          <p:nvPr>
            <p:ph type="title"/>
          </p:nvPr>
        </p:nvSpPr>
        <p:spPr>
          <a:xfrm>
            <a:off x="762001" y="803325"/>
            <a:ext cx="5314536" cy="1325563"/>
          </a:xfrm>
        </p:spPr>
        <p:txBody>
          <a:bodyPr>
            <a:normAutofit/>
          </a:bodyPr>
          <a:lstStyle/>
          <a:p>
            <a:r>
              <a:rPr lang="en-GB" dirty="0"/>
              <a:t>From ergotamine to </a:t>
            </a:r>
            <a:r>
              <a:rPr lang="en-GB" dirty="0" err="1"/>
              <a:t>methysergide</a:t>
            </a:r>
            <a:endParaRPr lang="en-GB" dirty="0"/>
          </a:p>
        </p:txBody>
      </p:sp>
      <p:sp>
        <p:nvSpPr>
          <p:cNvPr id="3" name="Content Placeholder 2">
            <a:extLst>
              <a:ext uri="{FF2B5EF4-FFF2-40B4-BE49-F238E27FC236}">
                <a16:creationId xmlns:a16="http://schemas.microsoft.com/office/drawing/2014/main" id="{E8E56084-4D20-4E08-956A-AB6AF72062D3}"/>
              </a:ext>
            </a:extLst>
          </p:cNvPr>
          <p:cNvSpPr>
            <a:spLocks noGrp="1"/>
          </p:cNvSpPr>
          <p:nvPr>
            <p:ph idx="1"/>
          </p:nvPr>
        </p:nvSpPr>
        <p:spPr>
          <a:xfrm>
            <a:off x="762000" y="2279018"/>
            <a:ext cx="5314543" cy="3375920"/>
          </a:xfrm>
        </p:spPr>
        <p:txBody>
          <a:bodyPr anchor="t">
            <a:noAutofit/>
          </a:bodyPr>
          <a:lstStyle/>
          <a:p>
            <a:r>
              <a:rPr lang="en-US" altLang="en-US" sz="2400" dirty="0"/>
              <a:t>in 1959 the Italian neurologist </a:t>
            </a:r>
            <a:r>
              <a:rPr lang="en-US" altLang="en-US" sz="2400" dirty="0" err="1"/>
              <a:t>Federigo</a:t>
            </a:r>
            <a:r>
              <a:rPr lang="en-US" altLang="en-US" sz="2400" dirty="0"/>
              <a:t> </a:t>
            </a:r>
            <a:r>
              <a:rPr lang="en-US" altLang="en-US" sz="2400" dirty="0" err="1"/>
              <a:t>Sicuteri</a:t>
            </a:r>
            <a:r>
              <a:rPr lang="en-US" altLang="en-US" sz="2400" dirty="0"/>
              <a:t> published a study demonstrating that 1-methyl-D-lysergic acid </a:t>
            </a:r>
            <a:r>
              <a:rPr lang="en-US" altLang="en-US" sz="2400" dirty="0" err="1"/>
              <a:t>butanolamide</a:t>
            </a:r>
            <a:r>
              <a:rPr lang="en-US" altLang="en-US" sz="2400" dirty="0"/>
              <a:t> (</a:t>
            </a:r>
            <a:r>
              <a:rPr lang="en-US" altLang="en-US" sz="2400" dirty="0" err="1"/>
              <a:t>methysergide</a:t>
            </a:r>
            <a:r>
              <a:rPr lang="en-US" altLang="en-US" sz="2400" dirty="0"/>
              <a:t>), a more powerful serotonin antagonist than LSD but not a vasodilator, was a safe and effective prophylactic treatment for headache</a:t>
            </a:r>
          </a:p>
          <a:p>
            <a:r>
              <a:rPr lang="en-US" altLang="en-US" sz="2400" dirty="0"/>
              <a:t>the first RCT of a migraine treatment was that of </a:t>
            </a:r>
            <a:r>
              <a:rPr lang="en-US" altLang="en-US" sz="2400" dirty="0" err="1"/>
              <a:t>methysergide</a:t>
            </a:r>
            <a:r>
              <a:rPr lang="en-US" altLang="en-US" sz="2400" dirty="0"/>
              <a:t>, published in the </a:t>
            </a:r>
            <a:r>
              <a:rPr lang="en-US" altLang="en-US" sz="2400" i="1" dirty="0"/>
              <a:t>Lancet</a:t>
            </a:r>
            <a:r>
              <a:rPr lang="en-US" altLang="en-US" sz="2400" dirty="0"/>
              <a:t> in 1964</a:t>
            </a:r>
            <a:endParaRPr lang="en-GB" altLang="en-US" sz="2400" dirty="0"/>
          </a:p>
        </p:txBody>
      </p:sp>
      <p:sp>
        <p:nvSpPr>
          <p:cNvPr id="71"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F32D73FC-E396-41D4-A416-A0C309D9249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84057" y="630347"/>
            <a:ext cx="3796790" cy="3822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9884044"/>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3009</TotalTime>
  <Words>4819</Words>
  <Application>Microsoft Office PowerPoint</Application>
  <PresentationFormat>Widescreen</PresentationFormat>
  <Paragraphs>433</Paragraphs>
  <Slides>86</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86</vt:i4>
      </vt:variant>
    </vt:vector>
  </HeadingPairs>
  <TitlesOfParts>
    <vt:vector size="95" baseType="lpstr">
      <vt:lpstr>Arial</vt:lpstr>
      <vt:lpstr>Arial Narrow</vt:lpstr>
      <vt:lpstr>Calibri</vt:lpstr>
      <vt:lpstr>Calibri Light</vt:lpstr>
      <vt:lpstr>Calisto MT</vt:lpstr>
      <vt:lpstr>Tahoma</vt:lpstr>
      <vt:lpstr>Wingdings</vt:lpstr>
      <vt:lpstr>Wingdings 2</vt:lpstr>
      <vt:lpstr>Office Theme</vt:lpstr>
      <vt:lpstr>Migraine in 2022</vt:lpstr>
      <vt:lpstr>Lecture structure</vt:lpstr>
      <vt:lpstr>To begin at the beginning… 120 years ago</vt:lpstr>
      <vt:lpstr>P W Latham’s vascular theory</vt:lpstr>
      <vt:lpstr>Neural vs vascular </vt:lpstr>
      <vt:lpstr>Neural vs vascular </vt:lpstr>
      <vt:lpstr>Ergots and migraine </vt:lpstr>
      <vt:lpstr>Vascular effects of ergotamine</vt:lpstr>
      <vt:lpstr>From ergotamine to methysergide</vt:lpstr>
      <vt:lpstr>The legacy of methysergide</vt:lpstr>
      <vt:lpstr>Neural or Vascular? 1986</vt:lpstr>
      <vt:lpstr>Neural or Vascular? 1986</vt:lpstr>
      <vt:lpstr>Migraine as a CGRP disease</vt:lpstr>
      <vt:lpstr>From ergots to triptans</vt:lpstr>
      <vt:lpstr>CGRP</vt:lpstr>
      <vt:lpstr>CGRP</vt:lpstr>
      <vt:lpstr>CGRP: potential sites of action</vt:lpstr>
      <vt:lpstr>Migraine physiology</vt:lpstr>
      <vt:lpstr>Migraine physiology</vt:lpstr>
      <vt:lpstr>Migraine physiology</vt:lpstr>
      <vt:lpstr>Sensory processing in migraine</vt:lpstr>
      <vt:lpstr>Targets other than CGRP proved ineffective</vt:lpstr>
      <vt:lpstr>Limitations of triptans</vt:lpstr>
      <vt:lpstr>CGRP antagonists</vt:lpstr>
      <vt:lpstr>CGRP antagonists</vt:lpstr>
      <vt:lpstr>Was the future to be ‘pants’?</vt:lpstr>
      <vt:lpstr>Pants are dead... long live gepants?</vt:lpstr>
      <vt:lpstr>CGRP antibodies</vt:lpstr>
      <vt:lpstr>CGRP antibodies</vt:lpstr>
      <vt:lpstr>Phase II studies – episodic migraine</vt:lpstr>
      <vt:lpstr>CGRP antibodies – chronic migraine</vt:lpstr>
      <vt:lpstr>CGRP antibodies – safety &amp; side effects</vt:lpstr>
      <vt:lpstr>Long term concerns with CGRP antibodies?</vt:lpstr>
      <vt:lpstr>Migraine – more than just CGRP?</vt:lpstr>
      <vt:lpstr>Migraine: more than ‘just a headache’</vt:lpstr>
      <vt:lpstr>Blau 2.0      (Schulte &amp; May, 2016)</vt:lpstr>
      <vt:lpstr>The premonitory phase</vt:lpstr>
      <vt:lpstr>Aura</vt:lpstr>
      <vt:lpstr>Cortical spreading depression</vt:lpstr>
      <vt:lpstr>Cortical spreading depression</vt:lpstr>
      <vt:lpstr>From classical genetics…</vt:lpstr>
      <vt:lpstr>… to familial hemiplegic migraine genes, to…</vt:lpstr>
      <vt:lpstr>… migraine genomics</vt:lpstr>
      <vt:lpstr>What do ‘migraine genes’ do?</vt:lpstr>
      <vt:lpstr>The vascular hypothesis: dead but not gone</vt:lpstr>
      <vt:lpstr>Migraine 2012-2022</vt:lpstr>
      <vt:lpstr>Future directions: other systems</vt:lpstr>
      <vt:lpstr>Other systems involved in migraine</vt:lpstr>
      <vt:lpstr>Emerging non-CGRP targeted therapies</vt:lpstr>
      <vt:lpstr>Glutamate: ADX10059</vt:lpstr>
      <vt:lpstr>Orexins, PACAP, endocannabinoids</vt:lpstr>
      <vt:lpstr>Migraine Treatment</vt:lpstr>
      <vt:lpstr>How well do analgesics work?</vt:lpstr>
      <vt:lpstr>Preventive treatments 1965-2005</vt:lpstr>
      <vt:lpstr>Amitriptyline</vt:lpstr>
      <vt:lpstr>β-blockers</vt:lpstr>
      <vt:lpstr>Candesartan</vt:lpstr>
      <vt:lpstr>Anticonvulsants</vt:lpstr>
      <vt:lpstr>Topiramate</vt:lpstr>
      <vt:lpstr>Topiramate</vt:lpstr>
      <vt:lpstr>Sodium valproate</vt:lpstr>
      <vt:lpstr>Flunarizine</vt:lpstr>
      <vt:lpstr>Botox</vt:lpstr>
      <vt:lpstr>Occipital nerve blockade</vt:lpstr>
      <vt:lpstr>Occipital nerve blockade</vt:lpstr>
      <vt:lpstr>CGRP antibodies – chronic migraine</vt:lpstr>
      <vt:lpstr>Galcanezumab CONQUER Study</vt:lpstr>
      <vt:lpstr>Fremanezumab FOCUS Study</vt:lpstr>
      <vt:lpstr>Transcranial magnetic stimulation</vt:lpstr>
      <vt:lpstr>Landmark TMS trial</vt:lpstr>
      <vt:lpstr>Vagus nerve stimulation</vt:lpstr>
      <vt:lpstr>Why the vagus?</vt:lpstr>
      <vt:lpstr>VNS trials: PREVA (CH)</vt:lpstr>
      <vt:lpstr>VNS trials: PREVA (CH)</vt:lpstr>
      <vt:lpstr>VNS trials: EVENT (CM)</vt:lpstr>
      <vt:lpstr>VNS trials: EVENT (CM)</vt:lpstr>
      <vt:lpstr>VNS: conclusions</vt:lpstr>
      <vt:lpstr>Cefaly</vt:lpstr>
      <vt:lpstr>PREMICE trial</vt:lpstr>
      <vt:lpstr>Other non-invasive approaches</vt:lpstr>
      <vt:lpstr>Non-invasive neuromodulation: overview</vt:lpstr>
      <vt:lpstr>So… what do I with my patient?</vt:lpstr>
      <vt:lpstr>One possible approach: Pt I</vt:lpstr>
      <vt:lpstr>One possible approach: Pt II</vt:lpstr>
      <vt:lpstr>One possible approach: Pt III</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Migraine in 2020</dc:title>
  <dc:creator>Mark Weatherall</dc:creator>
  <cp:lastModifiedBy>WEATHERALL, Mark (BUCKINGHAMSHIRE HEALTHCARE NHS TRUST)</cp:lastModifiedBy>
  <cp:revision>13</cp:revision>
  <dcterms:created xsi:type="dcterms:W3CDTF">2020-01-31T07:05:18Z</dcterms:created>
  <dcterms:modified xsi:type="dcterms:W3CDTF">2022-05-27T08:42:56Z</dcterms:modified>
</cp:coreProperties>
</file>